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  <p:sldMasterId id="2147483700" r:id="rId4"/>
    <p:sldMasterId id="2147483726" r:id="rId5"/>
    <p:sldMasterId id="2147483739" r:id="rId6"/>
  </p:sldMasterIdLst>
  <p:notesMasterIdLst>
    <p:notesMasterId r:id="rId42"/>
  </p:notesMasterIdLst>
  <p:sldIdLst>
    <p:sldId id="303" r:id="rId7"/>
    <p:sldId id="257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99" r:id="rId30"/>
    <p:sldId id="300" r:id="rId31"/>
    <p:sldId id="298" r:id="rId32"/>
    <p:sldId id="301" r:id="rId33"/>
    <p:sldId id="302" r:id="rId34"/>
    <p:sldId id="288" r:id="rId35"/>
    <p:sldId id="289" r:id="rId36"/>
    <p:sldId id="290" r:id="rId37"/>
    <p:sldId id="291" r:id="rId38"/>
    <p:sldId id="304" r:id="rId39"/>
    <p:sldId id="305" r:id="rId40"/>
    <p:sldId id="296" r:id="rId41"/>
  </p:sldIdLst>
  <p:sldSz cx="9144000" cy="6858000" type="screen4x3"/>
  <p:notesSz cx="6669088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045" autoAdjust="0"/>
  </p:normalViewPr>
  <p:slideViewPr>
    <p:cSldViewPr>
      <p:cViewPr varScale="1">
        <p:scale>
          <a:sx n="97" d="100"/>
          <a:sy n="97" d="100"/>
        </p:scale>
        <p:origin x="192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2400" b="0" strike="noStrike" spc="-1">
                <a:solidFill>
                  <a:srgbClr val="402000"/>
                </a:solidFill>
                <a:latin typeface="Times New Roman"/>
              </a:rPr>
              <a:t>Для перемещения страницы щёлкните мышью</a:t>
            </a:r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36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37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37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37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D973C5DC-6111-49DE-AF05-4519C31064E9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1975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08075" y="812800"/>
            <a:ext cx="5343525" cy="400843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dirty="0"/>
          </a:p>
        </p:txBody>
      </p:sp>
      <p:sp>
        <p:nvSpPr>
          <p:cNvPr id="4100" name="Номер слайда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E2F7FD60-D28B-44A6-94A4-107DD71D7EA0}" type="slidenum">
              <a:rPr lang="ru-RU" altLang="ru-RU">
                <a:latin typeface="Calibri" pitchFamily="34" charset="0"/>
              </a:rPr>
              <a:pPr/>
              <a:t>1</a:t>
            </a:fld>
            <a:endParaRPr lang="ru-RU" altLang="ru-RU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661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08038" y="1014413"/>
            <a:ext cx="4865687" cy="3649662"/>
          </a:xfrm>
          <a:prstGeom prst="rect">
            <a:avLst/>
          </a:prstGeom>
        </p:spPr>
      </p:sp>
      <p:sp>
        <p:nvSpPr>
          <p:cNvPr id="691" name="PlaceHolder 2"/>
          <p:cNvSpPr>
            <a:spLocks noGrp="1"/>
          </p:cNvSpPr>
          <p:nvPr>
            <p:ph type="body"/>
          </p:nvPr>
        </p:nvSpPr>
        <p:spPr>
          <a:xfrm>
            <a:off x="888840" y="4716360"/>
            <a:ext cx="489060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692" name="Номер слайда 3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</a:pPr>
            <a:fld id="{91FABA98-F0C0-409C-91AE-504BC6CFC351}" type="slidenum">
              <a:rPr lang="ru-RU" sz="1200" b="0" strike="noStrike" spc="-1">
                <a:latin typeface="Calibri"/>
              </a:rPr>
              <a:pPr algn="r">
                <a:lnSpc>
                  <a:spcPct val="93000"/>
                </a:lnSpc>
                <a:spcBef>
                  <a:spcPts val="14"/>
                </a:spcBef>
                <a:spcAft>
                  <a:spcPts val="14"/>
                </a:spcAft>
              </a:pPr>
              <a:t>6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6476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Rectangle 7"/>
          <p:cNvSpPr txBox="1"/>
          <p:nvPr/>
        </p:nvSpPr>
        <p:spPr>
          <a:xfrm>
            <a:off x="3780000" y="9431280"/>
            <a:ext cx="2889000" cy="4964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38AB0E77-334A-4F9C-BA1C-D3F4F5441BD7}" type="slidenum">
              <a:rPr lang="ru-RU" sz="1200" b="0" strike="noStrike" spc="-1">
                <a:latin typeface="Times New Roman"/>
              </a:rPr>
              <a:pPr algn="r">
                <a:lnSpc>
                  <a:spcPct val="100000"/>
                </a:lnSpc>
              </a:pPr>
              <a:t>9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9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54063"/>
            <a:ext cx="4965700" cy="3724275"/>
          </a:xfrm>
          <a:prstGeom prst="rect">
            <a:avLst/>
          </a:prstGeom>
        </p:spPr>
      </p:sp>
      <p:sp>
        <p:nvSpPr>
          <p:cNvPr id="695" name="PlaceHolder 2"/>
          <p:cNvSpPr>
            <a:spLocks noGrp="1"/>
          </p:cNvSpPr>
          <p:nvPr>
            <p:ph type="body"/>
          </p:nvPr>
        </p:nvSpPr>
        <p:spPr>
          <a:xfrm>
            <a:off x="666720" y="4714920"/>
            <a:ext cx="5335200" cy="446832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14173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Rectangle 7"/>
          <p:cNvSpPr txBox="1"/>
          <p:nvPr/>
        </p:nvSpPr>
        <p:spPr>
          <a:xfrm>
            <a:off x="3780000" y="9431280"/>
            <a:ext cx="2889000" cy="4964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BD8FB775-E373-402F-B65A-8A4932A43122}" type="slidenum">
              <a:rPr lang="ru-RU" sz="1200" b="0" strike="noStrike" spc="-1">
                <a:latin typeface="Times New Roman"/>
              </a:rPr>
              <a:pPr algn="r">
                <a:lnSpc>
                  <a:spcPct val="100000"/>
                </a:lnSpc>
              </a:pPr>
              <a:t>18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70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41375" y="736600"/>
            <a:ext cx="4984750" cy="3738563"/>
          </a:xfrm>
          <a:prstGeom prst="rect">
            <a:avLst/>
          </a:prstGeom>
        </p:spPr>
      </p:sp>
      <p:sp>
        <p:nvSpPr>
          <p:cNvPr id="701" name="PlaceHolder 2"/>
          <p:cNvSpPr>
            <a:spLocks noGrp="1"/>
          </p:cNvSpPr>
          <p:nvPr>
            <p:ph type="body"/>
          </p:nvPr>
        </p:nvSpPr>
        <p:spPr>
          <a:xfrm>
            <a:off x="666720" y="4716360"/>
            <a:ext cx="5333760" cy="446544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702" name="Номер слайда 3"/>
          <p:cNvSpPr/>
          <p:nvPr/>
        </p:nvSpPr>
        <p:spPr>
          <a:xfrm>
            <a:off x="3778200" y="9429840"/>
            <a:ext cx="2887200" cy="4950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723960" algn="l"/>
                <a:tab pos="1447920" algn="l"/>
                <a:tab pos="2171880" algn="l"/>
                <a:tab pos="2895480" algn="l"/>
              </a:tabLst>
            </a:pPr>
            <a:fld id="{37B28E30-18D0-4B11-9661-0911B514795C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Lucida Sans Unicode"/>
              </a:rPr>
              <a:pPr algn="r">
                <a:lnSpc>
                  <a:spcPct val="100000"/>
                </a:lnSpc>
                <a:tabLst>
                  <a:tab pos="723960" algn="l"/>
                  <a:tab pos="1447920" algn="l"/>
                  <a:tab pos="2171880" algn="l"/>
                  <a:tab pos="2895480" algn="l"/>
                </a:tabLst>
              </a:pPr>
              <a:t>18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34197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Rectangle 7"/>
          <p:cNvSpPr txBox="1"/>
          <p:nvPr/>
        </p:nvSpPr>
        <p:spPr>
          <a:xfrm>
            <a:off x="3780000" y="9431280"/>
            <a:ext cx="2889000" cy="4964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3F900043-00C7-4084-A833-7F68D9C2D5C3}" type="slidenum">
              <a:rPr lang="ru-RU" sz="1200" b="0" strike="noStrike" spc="-1">
                <a:latin typeface="Times New Roman"/>
              </a:rPr>
              <a:pPr algn="r">
                <a:lnSpc>
                  <a:spcPct val="100000"/>
                </a:lnSpc>
              </a:pPr>
              <a:t>21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704" name="Rectangle 7"/>
          <p:cNvSpPr/>
          <p:nvPr/>
        </p:nvSpPr>
        <p:spPr>
          <a:xfrm>
            <a:off x="3778200" y="9429840"/>
            <a:ext cx="2889000" cy="49644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6E72268-1DB1-4E89-B870-5D702B8507C3}" type="slidenum">
              <a:rPr lang="ru-RU" sz="1200" b="0" strike="noStrike" spc="-1">
                <a:solidFill>
                  <a:srgbClr val="000000"/>
                </a:solidFill>
                <a:latin typeface="Arial"/>
                <a:ea typeface="+mn-ea"/>
              </a:rPr>
              <a:pPr algn="r">
                <a:lnSpc>
                  <a:spcPct val="100000"/>
                </a:lnSpc>
              </a:pPr>
              <a:t>21</a:t>
            </a:fld>
            <a:endParaRPr lang="ru-RU" sz="1200" b="0" strike="noStrike" spc="-1">
              <a:latin typeface="Arial"/>
            </a:endParaRPr>
          </a:p>
        </p:txBody>
      </p:sp>
      <p:sp>
        <p:nvSpPr>
          <p:cNvPr id="70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prstGeom prst="rect">
            <a:avLst/>
          </a:prstGeom>
        </p:spPr>
      </p:sp>
      <p:sp>
        <p:nvSpPr>
          <p:cNvPr id="706" name="PlaceHolder 2"/>
          <p:cNvSpPr>
            <a:spLocks noGrp="1"/>
          </p:cNvSpPr>
          <p:nvPr>
            <p:ph type="body"/>
          </p:nvPr>
        </p:nvSpPr>
        <p:spPr>
          <a:xfrm>
            <a:off x="666720" y="4716360"/>
            <a:ext cx="5335200" cy="446688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188503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prstGeom prst="rect">
            <a:avLst/>
          </a:prstGeom>
        </p:spPr>
      </p:sp>
      <p:sp>
        <p:nvSpPr>
          <p:cNvPr id="697" name="PlaceHolder 2"/>
          <p:cNvSpPr>
            <a:spLocks noGrp="1"/>
          </p:cNvSpPr>
          <p:nvPr>
            <p:ph type="body"/>
          </p:nvPr>
        </p:nvSpPr>
        <p:spPr>
          <a:xfrm>
            <a:off x="888840" y="4716360"/>
            <a:ext cx="4890600" cy="44668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6000" indent="-216000">
              <a:lnSpc>
                <a:spcPct val="100000"/>
              </a:lnSpc>
            </a:pPr>
            <a:r>
              <a:rPr lang="ru-RU" sz="1200" b="1" strike="noStrike" spc="-1">
                <a:solidFill>
                  <a:srgbClr val="000000"/>
                </a:solidFill>
                <a:latin typeface="Times New Roman"/>
                <a:ea typeface="+mn-ea"/>
              </a:rPr>
              <a:t>Организация приоритизации  групп пациентов  в рамках диспансерного наблюдения 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698" name="Номер слайда 3"/>
          <p:cNvSpPr txBox="1"/>
          <p:nvPr/>
        </p:nvSpPr>
        <p:spPr>
          <a:xfrm>
            <a:off x="3780000" y="9431280"/>
            <a:ext cx="2889000" cy="4964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CD11DC6E-AAEB-403E-BD32-2C622A24D1E4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24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04375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08075" y="812800"/>
            <a:ext cx="5343525" cy="40084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D973C5DC-6111-49DE-AF05-4519C31064E9}" type="slidenum">
              <a:rPr lang="ru-RU" sz="1400" b="0" strike="noStrike" spc="-1" smtClean="0">
                <a:latin typeface="Times New Roman"/>
              </a:rPr>
              <a:pPr algn="r"/>
              <a:t>25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43182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  <a:prstGeom prst="rect">
            <a:avLst/>
          </a:prstGeom>
        </p:spPr>
      </p:sp>
      <p:sp>
        <p:nvSpPr>
          <p:cNvPr id="708" name="PlaceHolder 2"/>
          <p:cNvSpPr>
            <a:spLocks noGrp="1"/>
          </p:cNvSpPr>
          <p:nvPr>
            <p:ph type="body"/>
          </p:nvPr>
        </p:nvSpPr>
        <p:spPr>
          <a:xfrm>
            <a:off x="888840" y="4716360"/>
            <a:ext cx="4890600" cy="44668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16000" indent="-216000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Arial"/>
              </a:rPr>
              <a:t>Роль медицинской сестры в реализации популяционной стратегии профилактики  артериальной гипертензии</a:t>
            </a:r>
            <a:endParaRPr lang="ru-RU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1" strike="noStrike" spc="-1" dirty="0">
                <a:solidFill>
                  <a:srgbClr val="000000"/>
                </a:solidFill>
                <a:latin typeface="Arial"/>
              </a:rPr>
              <a:t>Проведение индивидуальных и групповых консультаций  с целью формирования принципов здорового образа жизни. </a:t>
            </a:r>
            <a:endParaRPr lang="ru-RU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1" strike="noStrike" spc="-1" dirty="0">
                <a:solidFill>
                  <a:srgbClr val="000000"/>
                </a:solidFill>
                <a:latin typeface="Arial"/>
              </a:rPr>
              <a:t>Приоритет- семейная направленность. </a:t>
            </a:r>
            <a:endParaRPr lang="ru-RU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Font typeface="Wingdings" charset="2"/>
              <a:buChar char=""/>
            </a:pPr>
            <a:r>
              <a:rPr lang="ru-RU" sz="1200" b="1" strike="noStrike" spc="-1" dirty="0">
                <a:solidFill>
                  <a:srgbClr val="000000"/>
                </a:solidFill>
                <a:latin typeface="Arial"/>
              </a:rPr>
              <a:t> Совместная работа со средствами массовой информации по информированию пациентов  о наличии факторов риска и возможности их устранения.</a:t>
            </a:r>
            <a:endParaRPr lang="ru-RU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ru-RU" sz="1200" b="0" strike="noStrike" spc="-1" dirty="0">
              <a:latin typeface="Arial"/>
            </a:endParaRPr>
          </a:p>
        </p:txBody>
      </p:sp>
      <p:sp>
        <p:nvSpPr>
          <p:cNvPr id="709" name="Номер слайда 3"/>
          <p:cNvSpPr txBox="1"/>
          <p:nvPr/>
        </p:nvSpPr>
        <p:spPr>
          <a:xfrm>
            <a:off x="3780000" y="9431280"/>
            <a:ext cx="2889000" cy="4964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3130A72B-CFE7-4A24-923E-768C555129F3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+mn-ea"/>
              </a:rPr>
              <a:pPr algn="r">
                <a:lnSpc>
                  <a:spcPct val="100000"/>
                </a:lnSpc>
              </a:pPr>
              <a:t>30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69504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Rectangle 7"/>
          <p:cNvSpPr txBox="1"/>
          <p:nvPr/>
        </p:nvSpPr>
        <p:spPr>
          <a:xfrm>
            <a:off x="3780000" y="9431280"/>
            <a:ext cx="2889000" cy="49644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39367A96-5A65-4024-8D8B-C7B0C9FC6778}" type="slidenum">
              <a:rPr lang="ru-RU" sz="1200" b="0" strike="noStrike" spc="-1">
                <a:latin typeface="Times New Roman"/>
              </a:rPr>
              <a:pPr algn="r">
                <a:lnSpc>
                  <a:spcPct val="100000"/>
                </a:lnSpc>
              </a:pPr>
              <a:t>35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71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841375" y="736600"/>
            <a:ext cx="4984750" cy="3738563"/>
          </a:xfrm>
          <a:prstGeom prst="rect">
            <a:avLst/>
          </a:prstGeom>
        </p:spPr>
      </p:sp>
      <p:sp>
        <p:nvSpPr>
          <p:cNvPr id="718" name="PlaceHolder 2"/>
          <p:cNvSpPr>
            <a:spLocks noGrp="1"/>
          </p:cNvSpPr>
          <p:nvPr>
            <p:ph type="body"/>
          </p:nvPr>
        </p:nvSpPr>
        <p:spPr>
          <a:xfrm>
            <a:off x="666720" y="4716360"/>
            <a:ext cx="5333760" cy="446544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719" name="Номер слайда 3"/>
          <p:cNvSpPr/>
          <p:nvPr/>
        </p:nvSpPr>
        <p:spPr>
          <a:xfrm>
            <a:off x="3778200" y="9429840"/>
            <a:ext cx="2887200" cy="4950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723960" algn="l"/>
                <a:tab pos="1447920" algn="l"/>
                <a:tab pos="2171880" algn="l"/>
                <a:tab pos="2895480" algn="l"/>
              </a:tabLst>
            </a:pPr>
            <a:fld id="{84B185AE-8F89-4649-A45A-277B561089B2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Lucida Sans Unicode"/>
              </a:rPr>
              <a:pPr algn="r">
                <a:lnSpc>
                  <a:spcPct val="100000"/>
                </a:lnSpc>
                <a:tabLst>
                  <a:tab pos="723960" algn="l"/>
                  <a:tab pos="1447920" algn="l"/>
                  <a:tab pos="2171880" algn="l"/>
                  <a:tab pos="2895480" algn="l"/>
                </a:tabLst>
              </a:pPr>
              <a:t>35</a:t>
            </a:fld>
            <a:endParaRPr lang="ru-RU" sz="1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557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17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17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18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22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22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28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31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31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31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31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31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32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33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34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3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34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3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35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3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35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359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363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36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365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366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7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/>
          <p:cNvGrpSpPr/>
          <p:nvPr/>
        </p:nvGrpSpPr>
        <p:grpSpPr>
          <a:xfrm>
            <a:off x="0" y="0"/>
            <a:ext cx="8872200" cy="6857640"/>
            <a:chOff x="0" y="0"/>
            <a:chExt cx="8872200" cy="6857640"/>
          </a:xfrm>
        </p:grpSpPr>
        <p:sp>
          <p:nvSpPr>
            <p:cNvPr id="10" name="Rectangle 3"/>
            <p:cNvSpPr/>
            <p:nvPr/>
          </p:nvSpPr>
          <p:spPr>
            <a:xfrm>
              <a:off x="533520" y="237960"/>
              <a:ext cx="8338680" cy="639108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2" name="Picture 4" descr="minispir"/>
            <p:cNvPicPr/>
            <p:nvPr/>
          </p:nvPicPr>
          <p:blipFill>
            <a:blip r:embed="rId14" cstate="print"/>
            <a:stretch/>
          </p:blipFill>
          <p:spPr>
            <a:xfrm>
              <a:off x="0" y="0"/>
              <a:ext cx="1063440" cy="6857640"/>
            </a:xfrm>
            <a:prstGeom prst="rect">
              <a:avLst/>
            </a:prstGeom>
            <a:ln w="9525">
              <a:noFill/>
            </a:ln>
          </p:spPr>
        </p:pic>
        <p:sp>
          <p:nvSpPr>
            <p:cNvPr id="3" name="Line 5"/>
            <p:cNvSpPr/>
            <p:nvPr/>
          </p:nvSpPr>
          <p:spPr>
            <a:xfrm>
              <a:off x="1015920" y="1600200"/>
              <a:ext cx="7746840" cy="360"/>
            </a:xfrm>
            <a:prstGeom prst="line">
              <a:avLst/>
            </a:prstGeom>
            <a:ln w="3175">
              <a:solidFill>
                <a:srgbClr val="A0836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990720" y="457200"/>
            <a:ext cx="77720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400" b="0" strike="noStrike" spc="-1">
                <a:solidFill>
                  <a:srgbClr val="996633"/>
                </a:solidFill>
                <a:latin typeface="Times New Roman"/>
              </a:rPr>
              <a:t>Образец заголовка</a:t>
            </a:r>
            <a:endParaRPr lang="ru-RU" sz="4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990720" y="1828800"/>
            <a:ext cx="777204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CE9964"/>
              </a:buClr>
              <a:buSzPct val="90000"/>
              <a:buFont typeface="Monotype Sorts" charset="2"/>
              <a:buChar char=""/>
            </a:pPr>
            <a:r>
              <a:rPr lang="ru-RU" sz="3200" b="0" strike="noStrike" spc="-1">
                <a:solidFill>
                  <a:srgbClr val="402000"/>
                </a:solidFill>
                <a:latin typeface="Times New Roman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CE9964"/>
              </a:buClr>
              <a:buFont typeface="Symbol" charset="2"/>
              <a:buChar char=""/>
            </a:pPr>
            <a:r>
              <a:rPr lang="ru-RU" sz="2800" b="0" strike="noStrike" spc="-1">
                <a:solidFill>
                  <a:srgbClr val="402000"/>
                </a:solidFill>
                <a:latin typeface="Times New Roman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CE9964"/>
              </a:buClr>
              <a:buFont typeface="Symbol" charset="2"/>
              <a:buChar char=""/>
            </a:pPr>
            <a:r>
              <a:rPr lang="ru-RU" sz="2400" b="0" strike="noStrike" spc="-1">
                <a:solidFill>
                  <a:srgbClr val="402000"/>
                </a:solidFill>
                <a:latin typeface="Times New Roman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CE9964"/>
              </a:buClr>
              <a:buFont typeface="Symbol" charset="2"/>
              <a:buChar char=""/>
            </a:pPr>
            <a:r>
              <a:rPr lang="ru-RU" sz="2000" b="0" strike="noStrike" spc="-1">
                <a:solidFill>
                  <a:srgbClr val="402000"/>
                </a:solidFill>
                <a:latin typeface="Times New Roman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CE9964"/>
              </a:buClr>
              <a:buFont typeface="StarSymbol"/>
              <a:buChar char="»"/>
            </a:pPr>
            <a:r>
              <a:rPr lang="ru-RU" sz="2000" b="0" strike="noStrike" spc="-1">
                <a:solidFill>
                  <a:srgbClr val="402000"/>
                </a:solidFill>
                <a:latin typeface="Times New Roman"/>
              </a:rPr>
              <a:t>Пятый уровень</a:t>
            </a:r>
          </a:p>
        </p:txBody>
      </p:sp>
      <p:sp>
        <p:nvSpPr>
          <p:cNvPr id="6" name="PlaceHolder 3"/>
          <p:cNvSpPr>
            <a:spLocks noGrp="1"/>
          </p:cNvSpPr>
          <p:nvPr>
            <p:ph type="dt"/>
          </p:nvPr>
        </p:nvSpPr>
        <p:spPr>
          <a:xfrm>
            <a:off x="990720" y="6095880"/>
            <a:ext cx="1904760" cy="4568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ftr"/>
          </p:nvPr>
        </p:nvSpPr>
        <p:spPr>
          <a:xfrm>
            <a:off x="3429000" y="6095880"/>
            <a:ext cx="2895120" cy="4568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sldNum"/>
          </p:nvPr>
        </p:nvSpPr>
        <p:spPr>
          <a:xfrm>
            <a:off x="6858000" y="6095880"/>
            <a:ext cx="1904760" cy="45684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700"/>
              </a:spcBef>
            </a:pPr>
            <a:fld id="{603D948C-E92D-43A5-B6B5-C242104DC81C}" type="slidenum">
              <a:rPr lang="ru-RU" sz="1400" b="0" strike="noStrike" spc="-1">
                <a:solidFill>
                  <a:srgbClr val="A08366"/>
                </a:solidFill>
                <a:latin typeface="Times New Roman"/>
              </a:rPr>
              <a:pPr algn="r">
                <a:lnSpc>
                  <a:spcPct val="100000"/>
                </a:lnSpc>
                <a:spcBef>
                  <a:spcPts val="700"/>
                </a:spcBef>
              </a:p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7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2"/>
          <p:cNvGrpSpPr/>
          <p:nvPr/>
        </p:nvGrpSpPr>
        <p:grpSpPr>
          <a:xfrm>
            <a:off x="0" y="0"/>
            <a:ext cx="8872200" cy="6857640"/>
            <a:chOff x="0" y="0"/>
            <a:chExt cx="8872200" cy="6857640"/>
          </a:xfrm>
        </p:grpSpPr>
        <p:sp>
          <p:nvSpPr>
            <p:cNvPr id="46" name="Rectangle 3"/>
            <p:cNvSpPr/>
            <p:nvPr/>
          </p:nvSpPr>
          <p:spPr>
            <a:xfrm>
              <a:off x="533520" y="237960"/>
              <a:ext cx="8338680" cy="639108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47" name="Picture 4" descr="minispir"/>
            <p:cNvPicPr/>
            <p:nvPr/>
          </p:nvPicPr>
          <p:blipFill>
            <a:blip r:embed="rId14" cstate="print"/>
            <a:stretch/>
          </p:blipFill>
          <p:spPr>
            <a:xfrm>
              <a:off x="0" y="0"/>
              <a:ext cx="1063440" cy="6857640"/>
            </a:xfrm>
            <a:prstGeom prst="rect">
              <a:avLst/>
            </a:prstGeom>
            <a:ln w="9525">
              <a:noFill/>
            </a:ln>
          </p:spPr>
        </p:pic>
        <p:sp>
          <p:nvSpPr>
            <p:cNvPr id="48" name="Line 5"/>
            <p:cNvSpPr/>
            <p:nvPr/>
          </p:nvSpPr>
          <p:spPr>
            <a:xfrm>
              <a:off x="1015920" y="1600200"/>
              <a:ext cx="7746840" cy="360"/>
            </a:xfrm>
            <a:prstGeom prst="line">
              <a:avLst/>
            </a:prstGeom>
            <a:ln w="3175">
              <a:solidFill>
                <a:srgbClr val="A0836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9" name="PlaceHolder 1"/>
          <p:cNvSpPr>
            <a:spLocks noGrp="1"/>
          </p:cNvSpPr>
          <p:nvPr>
            <p:ph type="dt"/>
          </p:nvPr>
        </p:nvSpPr>
        <p:spPr>
          <a:xfrm>
            <a:off x="990720" y="6095880"/>
            <a:ext cx="1904760" cy="4568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ftr"/>
          </p:nvPr>
        </p:nvSpPr>
        <p:spPr>
          <a:xfrm>
            <a:off x="3429000" y="6095880"/>
            <a:ext cx="2895120" cy="4568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sldNum"/>
          </p:nvPr>
        </p:nvSpPr>
        <p:spPr>
          <a:xfrm>
            <a:off x="6858000" y="6095880"/>
            <a:ext cx="1904760" cy="45684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700"/>
              </a:spcBef>
            </a:pPr>
            <a:fld id="{FB1E116E-8295-4778-AE3E-9B5F06FFD15E}" type="slidenum">
              <a:rPr lang="ru-RU" sz="1400" b="0" strike="noStrike" spc="-1">
                <a:solidFill>
                  <a:srgbClr val="A08366"/>
                </a:solidFill>
                <a:latin typeface="Times New Roman"/>
              </a:rPr>
              <a:pPr algn="r">
                <a:lnSpc>
                  <a:spcPct val="100000"/>
                </a:lnSpc>
                <a:spcBef>
                  <a:spcPts val="700"/>
                </a:spcBef>
              </a:pPr>
              <a:t>‹#›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2400" b="0" strike="noStrike" spc="-1">
                <a:solidFill>
                  <a:srgbClr val="402000"/>
                </a:solidFill>
                <a:latin typeface="Times New Roman"/>
              </a:rPr>
              <a:t>Для правки текста заглавия щёлкните мышью</a:t>
            </a:r>
          </a:p>
        </p:txBody>
      </p:sp>
      <p:sp>
        <p:nvSpPr>
          <p:cNvPr id="53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402000"/>
                </a:solidFill>
                <a:latin typeface="Times New Roman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402000"/>
                </a:solidFill>
                <a:latin typeface="Times New Roman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2000"/>
                </a:solidFill>
                <a:latin typeface="Times New Roman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402000"/>
                </a:solidFill>
                <a:latin typeface="Times New Roman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2000"/>
                </a:solidFill>
                <a:latin typeface="Times New Roman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2000"/>
                </a:solidFill>
                <a:latin typeface="Times New Roman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402000"/>
                </a:solidFill>
                <a:latin typeface="Times New Roman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7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2"/>
          <p:cNvGrpSpPr/>
          <p:nvPr/>
        </p:nvGrpSpPr>
        <p:grpSpPr>
          <a:xfrm>
            <a:off x="0" y="0"/>
            <a:ext cx="8872200" cy="6857640"/>
            <a:chOff x="0" y="0"/>
            <a:chExt cx="8872200" cy="6857640"/>
          </a:xfrm>
        </p:grpSpPr>
        <p:sp>
          <p:nvSpPr>
            <p:cNvPr id="136" name="Rectangle 3"/>
            <p:cNvSpPr/>
            <p:nvPr/>
          </p:nvSpPr>
          <p:spPr>
            <a:xfrm>
              <a:off x="533520" y="237960"/>
              <a:ext cx="8338680" cy="639108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37" name="Picture 4" descr="minispir"/>
            <p:cNvPicPr/>
            <p:nvPr/>
          </p:nvPicPr>
          <p:blipFill>
            <a:blip r:embed="rId14" cstate="print"/>
            <a:stretch/>
          </p:blipFill>
          <p:spPr>
            <a:xfrm>
              <a:off x="0" y="0"/>
              <a:ext cx="1063440" cy="6857640"/>
            </a:xfrm>
            <a:prstGeom prst="rect">
              <a:avLst/>
            </a:prstGeom>
            <a:ln w="9525">
              <a:noFill/>
            </a:ln>
          </p:spPr>
        </p:pic>
        <p:sp>
          <p:nvSpPr>
            <p:cNvPr id="138" name="Line 5"/>
            <p:cNvSpPr/>
            <p:nvPr/>
          </p:nvSpPr>
          <p:spPr>
            <a:xfrm>
              <a:off x="1015920" y="1600200"/>
              <a:ext cx="7746840" cy="360"/>
            </a:xfrm>
            <a:prstGeom prst="line">
              <a:avLst/>
            </a:prstGeom>
            <a:ln w="3175">
              <a:solidFill>
                <a:srgbClr val="A0836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990720" y="457200"/>
            <a:ext cx="77720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400" b="0" strike="noStrike" spc="-1">
                <a:solidFill>
                  <a:srgbClr val="996633"/>
                </a:solidFill>
                <a:latin typeface="Times New Roman"/>
              </a:rPr>
              <a:t>Образец заголовка</a:t>
            </a:r>
            <a:endParaRPr lang="ru-RU" sz="4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990720" y="1828800"/>
            <a:ext cx="380952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CE9964"/>
              </a:buClr>
              <a:buSzPct val="90000"/>
              <a:buFont typeface="Monotype Sorts" charset="2"/>
              <a:buChar char=""/>
            </a:pPr>
            <a:r>
              <a:rPr lang="ru-RU" sz="2800" b="0" strike="noStrike" spc="-1">
                <a:solidFill>
                  <a:srgbClr val="402000"/>
                </a:solidFill>
                <a:latin typeface="Times New Roman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CE9964"/>
              </a:buClr>
              <a:buFont typeface="Symbol" charset="2"/>
              <a:buChar char=""/>
            </a:pPr>
            <a:r>
              <a:rPr lang="ru-RU" sz="2400" b="0" strike="noStrike" spc="-1">
                <a:solidFill>
                  <a:srgbClr val="402000"/>
                </a:solidFill>
                <a:latin typeface="Times New Roman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CE9964"/>
              </a:buClr>
              <a:buFont typeface="Symbol" charset="2"/>
              <a:buChar char=""/>
            </a:pPr>
            <a:r>
              <a:rPr lang="ru-RU" sz="2000" b="0" strike="noStrike" spc="-1">
                <a:solidFill>
                  <a:srgbClr val="402000"/>
                </a:solidFill>
                <a:latin typeface="Times New Roman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CE9964"/>
              </a:buClr>
              <a:buFont typeface="Symbol" charset="2"/>
              <a:buChar char=""/>
            </a:pPr>
            <a:r>
              <a:rPr lang="ru-RU" sz="1800" b="0" strike="noStrike" spc="-1">
                <a:solidFill>
                  <a:srgbClr val="402000"/>
                </a:solidFill>
                <a:latin typeface="Times New Roman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CE9964"/>
              </a:buClr>
              <a:buFont typeface="StarSymbol"/>
              <a:buChar char="»"/>
            </a:pPr>
            <a:r>
              <a:rPr lang="ru-RU" sz="1800" b="0" strike="noStrike" spc="-1">
                <a:solidFill>
                  <a:srgbClr val="402000"/>
                </a:solidFill>
                <a:latin typeface="Times New Roman"/>
              </a:rPr>
              <a:t>Пятый уровень</a:t>
            </a: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952880" y="1828800"/>
            <a:ext cx="380952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CE9964"/>
              </a:buClr>
              <a:buSzPct val="90000"/>
              <a:buFont typeface="Monotype Sorts" charset="2"/>
              <a:buChar char=""/>
            </a:pPr>
            <a:r>
              <a:rPr lang="ru-RU" sz="2800" b="0" strike="noStrike" spc="-1">
                <a:solidFill>
                  <a:srgbClr val="402000"/>
                </a:solidFill>
                <a:latin typeface="Times New Roman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479"/>
              </a:spcBef>
              <a:buClr>
                <a:srgbClr val="CE9964"/>
              </a:buClr>
              <a:buFont typeface="Symbol" charset="2"/>
              <a:buChar char=""/>
            </a:pPr>
            <a:r>
              <a:rPr lang="ru-RU" sz="2400" b="0" strike="noStrike" spc="-1">
                <a:solidFill>
                  <a:srgbClr val="402000"/>
                </a:solidFill>
                <a:latin typeface="Times New Roman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00"/>
              </a:spcBef>
              <a:buClr>
                <a:srgbClr val="CE9964"/>
              </a:buClr>
              <a:buFont typeface="Symbol" charset="2"/>
              <a:buChar char=""/>
            </a:pPr>
            <a:r>
              <a:rPr lang="ru-RU" sz="2000" b="0" strike="noStrike" spc="-1">
                <a:solidFill>
                  <a:srgbClr val="402000"/>
                </a:solidFill>
                <a:latin typeface="Times New Roman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360"/>
              </a:spcBef>
              <a:buClr>
                <a:srgbClr val="CE9964"/>
              </a:buClr>
              <a:buFont typeface="Symbol" charset="2"/>
              <a:buChar char=""/>
            </a:pPr>
            <a:r>
              <a:rPr lang="ru-RU" sz="1800" b="0" strike="noStrike" spc="-1">
                <a:solidFill>
                  <a:srgbClr val="402000"/>
                </a:solidFill>
                <a:latin typeface="Times New Roman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360"/>
              </a:spcBef>
              <a:buClr>
                <a:srgbClr val="CE9964"/>
              </a:buClr>
              <a:buFont typeface="StarSymbol"/>
              <a:buChar char="»"/>
            </a:pPr>
            <a:r>
              <a:rPr lang="ru-RU" sz="1800" b="0" strike="noStrike" spc="-1">
                <a:solidFill>
                  <a:srgbClr val="402000"/>
                </a:solidFill>
                <a:latin typeface="Times New Roman"/>
              </a:rPr>
              <a:t>Пятый уровень</a:t>
            </a:r>
          </a:p>
        </p:txBody>
      </p:sp>
      <p:sp>
        <p:nvSpPr>
          <p:cNvPr id="142" name="PlaceHolder 4"/>
          <p:cNvSpPr>
            <a:spLocks noGrp="1"/>
          </p:cNvSpPr>
          <p:nvPr>
            <p:ph type="dt"/>
          </p:nvPr>
        </p:nvSpPr>
        <p:spPr>
          <a:xfrm>
            <a:off x="990720" y="6095880"/>
            <a:ext cx="1904760" cy="4568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43" name="PlaceHolder 5"/>
          <p:cNvSpPr>
            <a:spLocks noGrp="1"/>
          </p:cNvSpPr>
          <p:nvPr>
            <p:ph type="ftr"/>
          </p:nvPr>
        </p:nvSpPr>
        <p:spPr>
          <a:xfrm>
            <a:off x="3429000" y="6095880"/>
            <a:ext cx="2895120" cy="4568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44" name="PlaceHolder 6"/>
          <p:cNvSpPr>
            <a:spLocks noGrp="1"/>
          </p:cNvSpPr>
          <p:nvPr>
            <p:ph type="sldNum"/>
          </p:nvPr>
        </p:nvSpPr>
        <p:spPr>
          <a:xfrm>
            <a:off x="6858000" y="6095880"/>
            <a:ext cx="1904760" cy="45684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700"/>
              </a:spcBef>
            </a:pPr>
            <a:fld id="{C592A621-1F6E-4C1A-9D6D-57AF0469C262}" type="slidenum">
              <a:rPr lang="ru-RU" sz="1400" b="0" strike="noStrike" spc="-1">
                <a:solidFill>
                  <a:srgbClr val="A08366"/>
                </a:solidFill>
                <a:latin typeface="Times New Roman"/>
              </a:rPr>
              <a:pPr algn="r">
                <a:lnSpc>
                  <a:spcPct val="100000"/>
                </a:lnSpc>
                <a:spcBef>
                  <a:spcPts val="700"/>
                </a:spcBef>
              </a:p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7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roup 2"/>
          <p:cNvGrpSpPr/>
          <p:nvPr/>
        </p:nvGrpSpPr>
        <p:grpSpPr>
          <a:xfrm>
            <a:off x="0" y="0"/>
            <a:ext cx="8872200" cy="6857640"/>
            <a:chOff x="0" y="0"/>
            <a:chExt cx="8872200" cy="6857640"/>
          </a:xfrm>
        </p:grpSpPr>
        <p:sp>
          <p:nvSpPr>
            <p:cNvPr id="182" name="Rectangle 3"/>
            <p:cNvSpPr/>
            <p:nvPr/>
          </p:nvSpPr>
          <p:spPr>
            <a:xfrm>
              <a:off x="533520" y="237960"/>
              <a:ext cx="8338680" cy="639108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83" name="Picture 4" descr="minispir"/>
            <p:cNvPicPr/>
            <p:nvPr/>
          </p:nvPicPr>
          <p:blipFill>
            <a:blip r:embed="rId14" cstate="print"/>
            <a:stretch/>
          </p:blipFill>
          <p:spPr>
            <a:xfrm>
              <a:off x="0" y="0"/>
              <a:ext cx="1063440" cy="6857640"/>
            </a:xfrm>
            <a:prstGeom prst="rect">
              <a:avLst/>
            </a:prstGeom>
            <a:ln w="9525">
              <a:noFill/>
            </a:ln>
          </p:spPr>
        </p:pic>
        <p:sp>
          <p:nvSpPr>
            <p:cNvPr id="184" name="Line 5"/>
            <p:cNvSpPr/>
            <p:nvPr/>
          </p:nvSpPr>
          <p:spPr>
            <a:xfrm>
              <a:off x="1015920" y="1600200"/>
              <a:ext cx="7746840" cy="360"/>
            </a:xfrm>
            <a:prstGeom prst="line">
              <a:avLst/>
            </a:prstGeom>
            <a:ln w="3175">
              <a:solidFill>
                <a:srgbClr val="A0836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990720" y="457200"/>
            <a:ext cx="77720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400" b="0" strike="noStrike" spc="-1">
                <a:solidFill>
                  <a:srgbClr val="996633"/>
                </a:solidFill>
                <a:latin typeface="Times New Roman"/>
              </a:rPr>
              <a:t>Образец заголовка</a:t>
            </a:r>
            <a:endParaRPr lang="ru-RU" sz="4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990720" y="1828800"/>
            <a:ext cx="3809520" cy="41144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CE9964"/>
              </a:buClr>
              <a:buSzPct val="90000"/>
              <a:buFont typeface="Monotype Sorts" charset="2"/>
              <a:buChar char=""/>
            </a:pPr>
            <a:r>
              <a:rPr lang="ru-RU" sz="3200" b="0" strike="noStrike" spc="-1">
                <a:solidFill>
                  <a:srgbClr val="402000"/>
                </a:solidFill>
                <a:latin typeface="Times New Roman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CE9964"/>
              </a:buClr>
              <a:buFont typeface="Symbol" charset="2"/>
              <a:buChar char=""/>
            </a:pPr>
            <a:r>
              <a:rPr lang="ru-RU" sz="2800" b="0" strike="noStrike" spc="-1">
                <a:solidFill>
                  <a:srgbClr val="402000"/>
                </a:solidFill>
                <a:latin typeface="Times New Roman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CE9964"/>
              </a:buClr>
              <a:buFont typeface="Symbol" charset="2"/>
              <a:buChar char=""/>
            </a:pPr>
            <a:r>
              <a:rPr lang="ru-RU" sz="2400" b="0" strike="noStrike" spc="-1">
                <a:solidFill>
                  <a:srgbClr val="402000"/>
                </a:solidFill>
                <a:latin typeface="Times New Roman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CE9964"/>
              </a:buClr>
              <a:buFont typeface="Symbol" charset="2"/>
              <a:buChar char=""/>
            </a:pPr>
            <a:r>
              <a:rPr lang="ru-RU" sz="2000" b="0" strike="noStrike" spc="-1">
                <a:solidFill>
                  <a:srgbClr val="402000"/>
                </a:solidFill>
                <a:latin typeface="Times New Roman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CE9964"/>
              </a:buClr>
              <a:buFont typeface="StarSymbol"/>
              <a:buChar char="»"/>
            </a:pPr>
            <a:r>
              <a:rPr lang="ru-RU" sz="2000" b="0" strike="noStrike" spc="-1">
                <a:solidFill>
                  <a:srgbClr val="402000"/>
                </a:solidFill>
                <a:latin typeface="Times New Roman"/>
              </a:rPr>
              <a:t>Пятый уровень</a:t>
            </a:r>
          </a:p>
        </p:txBody>
      </p:sp>
      <p:sp>
        <p:nvSpPr>
          <p:cNvPr id="187" name="PlaceHolder 3"/>
          <p:cNvSpPr>
            <a:spLocks noGrp="1"/>
          </p:cNvSpPr>
          <p:nvPr>
            <p:ph type="body"/>
          </p:nvPr>
        </p:nvSpPr>
        <p:spPr>
          <a:xfrm>
            <a:off x="4952880" y="1828800"/>
            <a:ext cx="3809520" cy="1980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CE9964"/>
              </a:buClr>
              <a:buSzPct val="90000"/>
              <a:buFont typeface="Monotype Sorts" charset="2"/>
              <a:buChar char=""/>
            </a:pPr>
            <a:r>
              <a:rPr lang="ru-RU" sz="3200" b="0" strike="noStrike" spc="-1">
                <a:solidFill>
                  <a:srgbClr val="402000"/>
                </a:solidFill>
                <a:latin typeface="Times New Roman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CE9964"/>
              </a:buClr>
              <a:buFont typeface="Symbol" charset="2"/>
              <a:buChar char=""/>
            </a:pPr>
            <a:r>
              <a:rPr lang="ru-RU" sz="2800" b="0" strike="noStrike" spc="-1">
                <a:solidFill>
                  <a:srgbClr val="402000"/>
                </a:solidFill>
                <a:latin typeface="Times New Roman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CE9964"/>
              </a:buClr>
              <a:buFont typeface="Symbol" charset="2"/>
              <a:buChar char=""/>
            </a:pPr>
            <a:r>
              <a:rPr lang="ru-RU" sz="2400" b="0" strike="noStrike" spc="-1">
                <a:solidFill>
                  <a:srgbClr val="402000"/>
                </a:solidFill>
                <a:latin typeface="Times New Roman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CE9964"/>
              </a:buClr>
              <a:buFont typeface="Symbol" charset="2"/>
              <a:buChar char=""/>
            </a:pPr>
            <a:r>
              <a:rPr lang="ru-RU" sz="2000" b="0" strike="noStrike" spc="-1">
                <a:solidFill>
                  <a:srgbClr val="402000"/>
                </a:solidFill>
                <a:latin typeface="Times New Roman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CE9964"/>
              </a:buClr>
              <a:buFont typeface="StarSymbol"/>
              <a:buChar char="»"/>
            </a:pPr>
            <a:r>
              <a:rPr lang="ru-RU" sz="2000" b="0" strike="noStrike" spc="-1">
                <a:solidFill>
                  <a:srgbClr val="402000"/>
                </a:solidFill>
                <a:latin typeface="Times New Roman"/>
              </a:rPr>
              <a:t>Пятый уровень</a:t>
            </a:r>
          </a:p>
        </p:txBody>
      </p:sp>
      <p:sp>
        <p:nvSpPr>
          <p:cNvPr id="188" name="PlaceHolder 4"/>
          <p:cNvSpPr>
            <a:spLocks noGrp="1"/>
          </p:cNvSpPr>
          <p:nvPr>
            <p:ph type="body"/>
          </p:nvPr>
        </p:nvSpPr>
        <p:spPr>
          <a:xfrm>
            <a:off x="4952880" y="3962520"/>
            <a:ext cx="3809520" cy="1980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CE9964"/>
              </a:buClr>
              <a:buSzPct val="90000"/>
              <a:buFont typeface="Monotype Sorts" charset="2"/>
              <a:buChar char=""/>
            </a:pPr>
            <a:r>
              <a:rPr lang="ru-RU" sz="3200" b="0" strike="noStrike" spc="-1">
                <a:solidFill>
                  <a:srgbClr val="402000"/>
                </a:solidFill>
                <a:latin typeface="Times New Roman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CE9964"/>
              </a:buClr>
              <a:buFont typeface="Symbol" charset="2"/>
              <a:buChar char=""/>
            </a:pPr>
            <a:r>
              <a:rPr lang="ru-RU" sz="2800" b="0" strike="noStrike" spc="-1">
                <a:solidFill>
                  <a:srgbClr val="402000"/>
                </a:solidFill>
                <a:latin typeface="Times New Roman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CE9964"/>
              </a:buClr>
              <a:buFont typeface="Symbol" charset="2"/>
              <a:buChar char=""/>
            </a:pPr>
            <a:r>
              <a:rPr lang="ru-RU" sz="2400" b="0" strike="noStrike" spc="-1">
                <a:solidFill>
                  <a:srgbClr val="402000"/>
                </a:solidFill>
                <a:latin typeface="Times New Roman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CE9964"/>
              </a:buClr>
              <a:buFont typeface="Symbol" charset="2"/>
              <a:buChar char=""/>
            </a:pPr>
            <a:r>
              <a:rPr lang="ru-RU" sz="2000" b="0" strike="noStrike" spc="-1">
                <a:solidFill>
                  <a:srgbClr val="402000"/>
                </a:solidFill>
                <a:latin typeface="Times New Roman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CE9964"/>
              </a:buClr>
              <a:buFont typeface="StarSymbol"/>
              <a:buChar char="»"/>
            </a:pPr>
            <a:r>
              <a:rPr lang="ru-RU" sz="2000" b="0" strike="noStrike" spc="-1">
                <a:solidFill>
                  <a:srgbClr val="402000"/>
                </a:solidFill>
                <a:latin typeface="Times New Roman"/>
              </a:rPr>
              <a:t>Пятый уровень</a:t>
            </a:r>
          </a:p>
        </p:txBody>
      </p:sp>
      <p:sp>
        <p:nvSpPr>
          <p:cNvPr id="189" name="PlaceHolder 5"/>
          <p:cNvSpPr>
            <a:spLocks noGrp="1"/>
          </p:cNvSpPr>
          <p:nvPr>
            <p:ph type="dt"/>
          </p:nvPr>
        </p:nvSpPr>
        <p:spPr>
          <a:xfrm>
            <a:off x="990720" y="6095880"/>
            <a:ext cx="1904760" cy="4568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90" name="PlaceHolder 6"/>
          <p:cNvSpPr>
            <a:spLocks noGrp="1"/>
          </p:cNvSpPr>
          <p:nvPr>
            <p:ph type="ftr"/>
          </p:nvPr>
        </p:nvSpPr>
        <p:spPr>
          <a:xfrm>
            <a:off x="3429000" y="6095880"/>
            <a:ext cx="2895120" cy="4568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91" name="PlaceHolder 7"/>
          <p:cNvSpPr>
            <a:spLocks noGrp="1"/>
          </p:cNvSpPr>
          <p:nvPr>
            <p:ph type="sldNum"/>
          </p:nvPr>
        </p:nvSpPr>
        <p:spPr>
          <a:xfrm>
            <a:off x="6858000" y="6095880"/>
            <a:ext cx="1904760" cy="45684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700"/>
              </a:spcBef>
            </a:pPr>
            <a:fld id="{72C767FB-3A68-450D-A455-1D933FF8936F}" type="slidenum">
              <a:rPr lang="ru-RU" sz="1400" b="0" strike="noStrike" spc="-1">
                <a:solidFill>
                  <a:srgbClr val="A08366"/>
                </a:solidFill>
                <a:latin typeface="Times New Roman"/>
              </a:rPr>
              <a:pPr algn="r">
                <a:lnSpc>
                  <a:spcPct val="100000"/>
                </a:lnSpc>
                <a:spcBef>
                  <a:spcPts val="700"/>
                </a:spcBef>
              </a:p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7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roup 2"/>
          <p:cNvGrpSpPr/>
          <p:nvPr/>
        </p:nvGrpSpPr>
        <p:grpSpPr>
          <a:xfrm>
            <a:off x="0" y="0"/>
            <a:ext cx="8872200" cy="6857640"/>
            <a:chOff x="0" y="0"/>
            <a:chExt cx="8872200" cy="6857640"/>
          </a:xfrm>
        </p:grpSpPr>
        <p:sp>
          <p:nvSpPr>
            <p:cNvPr id="277" name="Rectangle 3"/>
            <p:cNvSpPr/>
            <p:nvPr/>
          </p:nvSpPr>
          <p:spPr>
            <a:xfrm>
              <a:off x="533520" y="237960"/>
              <a:ext cx="8338680" cy="639108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278" name="Picture 4" descr="minispir"/>
            <p:cNvPicPr/>
            <p:nvPr/>
          </p:nvPicPr>
          <p:blipFill>
            <a:blip r:embed="rId14" cstate="print"/>
            <a:stretch/>
          </p:blipFill>
          <p:spPr>
            <a:xfrm>
              <a:off x="0" y="0"/>
              <a:ext cx="1063440" cy="6857640"/>
            </a:xfrm>
            <a:prstGeom prst="rect">
              <a:avLst/>
            </a:prstGeom>
            <a:ln w="9525">
              <a:noFill/>
            </a:ln>
          </p:spPr>
        </p:pic>
        <p:sp>
          <p:nvSpPr>
            <p:cNvPr id="279" name="Line 5"/>
            <p:cNvSpPr/>
            <p:nvPr/>
          </p:nvSpPr>
          <p:spPr>
            <a:xfrm>
              <a:off x="1015920" y="1600200"/>
              <a:ext cx="7746840" cy="360"/>
            </a:xfrm>
            <a:prstGeom prst="line">
              <a:avLst/>
            </a:prstGeom>
            <a:ln w="3175">
              <a:solidFill>
                <a:srgbClr val="A0836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990720" y="457200"/>
            <a:ext cx="77720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400" b="0" strike="noStrike" spc="-1">
                <a:solidFill>
                  <a:srgbClr val="996633"/>
                </a:solidFill>
                <a:latin typeface="Times New Roman"/>
              </a:rPr>
              <a:t>Образец заголовка</a:t>
            </a:r>
            <a:endParaRPr lang="ru-RU" sz="4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990720" y="1828800"/>
            <a:ext cx="7772040" cy="41144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402000"/>
                </a:solidFill>
                <a:latin typeface="Times New Roman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402000"/>
                </a:solidFill>
                <a:latin typeface="Times New Roman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402000"/>
                </a:solidFill>
                <a:latin typeface="Times New Roman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402000"/>
                </a:solidFill>
                <a:latin typeface="Times New Roman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402000"/>
                </a:solidFill>
                <a:latin typeface="Times New Roman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402000"/>
                </a:solidFill>
                <a:latin typeface="Times New Roman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solidFill>
                  <a:srgbClr val="402000"/>
                </a:solidFill>
                <a:latin typeface="Times New Roman"/>
              </a:rPr>
              <a:t>Седьмой уровень структуры</a:t>
            </a:r>
          </a:p>
        </p:txBody>
      </p:sp>
      <p:sp>
        <p:nvSpPr>
          <p:cNvPr id="282" name="PlaceHolder 3"/>
          <p:cNvSpPr>
            <a:spLocks noGrp="1"/>
          </p:cNvSpPr>
          <p:nvPr>
            <p:ph type="dt"/>
          </p:nvPr>
        </p:nvSpPr>
        <p:spPr>
          <a:xfrm>
            <a:off x="990720" y="6095880"/>
            <a:ext cx="1904760" cy="4568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83" name="PlaceHolder 4"/>
          <p:cNvSpPr>
            <a:spLocks noGrp="1"/>
          </p:cNvSpPr>
          <p:nvPr>
            <p:ph type="ftr"/>
          </p:nvPr>
        </p:nvSpPr>
        <p:spPr>
          <a:xfrm>
            <a:off x="3429000" y="6095880"/>
            <a:ext cx="2895120" cy="4568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84" name="PlaceHolder 5"/>
          <p:cNvSpPr>
            <a:spLocks noGrp="1"/>
          </p:cNvSpPr>
          <p:nvPr>
            <p:ph type="sldNum"/>
          </p:nvPr>
        </p:nvSpPr>
        <p:spPr>
          <a:xfrm>
            <a:off x="6858000" y="6095880"/>
            <a:ext cx="1904760" cy="45684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700"/>
              </a:spcBef>
            </a:pPr>
            <a:fld id="{BFAE51A1-223B-44F3-9823-F33D5AC8AF65}" type="slidenum">
              <a:rPr lang="ru-RU" sz="1400" b="0" strike="noStrike" spc="-1">
                <a:solidFill>
                  <a:srgbClr val="A08366"/>
                </a:solidFill>
                <a:latin typeface="Times New Roman"/>
              </a:rPr>
              <a:pPr algn="r">
                <a:lnSpc>
                  <a:spcPct val="100000"/>
                </a:lnSpc>
                <a:spcBef>
                  <a:spcPts val="700"/>
                </a:spcBef>
              </a:p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/>
    <p:bodyStyle/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C73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roup 2"/>
          <p:cNvGrpSpPr/>
          <p:nvPr/>
        </p:nvGrpSpPr>
        <p:grpSpPr>
          <a:xfrm>
            <a:off x="0" y="0"/>
            <a:ext cx="8872200" cy="6857640"/>
            <a:chOff x="0" y="0"/>
            <a:chExt cx="8872200" cy="6857640"/>
          </a:xfrm>
        </p:grpSpPr>
        <p:sp>
          <p:nvSpPr>
            <p:cNvPr id="322" name="Rectangle 3"/>
            <p:cNvSpPr/>
            <p:nvPr/>
          </p:nvSpPr>
          <p:spPr>
            <a:xfrm>
              <a:off x="533520" y="237960"/>
              <a:ext cx="8338680" cy="6391080"/>
            </a:xfrm>
            <a:prstGeom prst="rect">
              <a:avLst/>
            </a:prstGeom>
            <a:solidFill>
              <a:schemeClr val="bg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323" name="Picture 4" descr="minispir"/>
            <p:cNvPicPr/>
            <p:nvPr/>
          </p:nvPicPr>
          <p:blipFill>
            <a:blip r:embed="rId14" cstate="print"/>
            <a:stretch/>
          </p:blipFill>
          <p:spPr>
            <a:xfrm>
              <a:off x="0" y="0"/>
              <a:ext cx="1063440" cy="6857640"/>
            </a:xfrm>
            <a:prstGeom prst="rect">
              <a:avLst/>
            </a:prstGeom>
            <a:ln w="9525">
              <a:noFill/>
            </a:ln>
          </p:spPr>
        </p:pic>
        <p:sp>
          <p:nvSpPr>
            <p:cNvPr id="324" name="Line 5"/>
            <p:cNvSpPr/>
            <p:nvPr/>
          </p:nvSpPr>
          <p:spPr>
            <a:xfrm>
              <a:off x="1015920" y="1600200"/>
              <a:ext cx="7746840" cy="360"/>
            </a:xfrm>
            <a:prstGeom prst="line">
              <a:avLst/>
            </a:prstGeom>
            <a:ln w="3175">
              <a:solidFill>
                <a:srgbClr val="A08366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25" name="PlaceHolder 1"/>
          <p:cNvSpPr>
            <a:spLocks noGrp="1"/>
          </p:cNvSpPr>
          <p:nvPr>
            <p:ph type="title"/>
          </p:nvPr>
        </p:nvSpPr>
        <p:spPr>
          <a:xfrm>
            <a:off x="990720" y="457200"/>
            <a:ext cx="7772040" cy="114264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400" b="0" strike="noStrike" spc="-1">
                <a:solidFill>
                  <a:srgbClr val="996633"/>
                </a:solidFill>
                <a:latin typeface="Times New Roman"/>
              </a:rPr>
              <a:t>Образец заголовка</a:t>
            </a:r>
            <a:endParaRPr lang="ru-RU" sz="44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326" name="PlaceHolder 2"/>
          <p:cNvSpPr>
            <a:spLocks noGrp="1"/>
          </p:cNvSpPr>
          <p:nvPr>
            <p:ph type="body"/>
          </p:nvPr>
        </p:nvSpPr>
        <p:spPr>
          <a:xfrm>
            <a:off x="990720" y="1828800"/>
            <a:ext cx="7772040" cy="1980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CE9964"/>
              </a:buClr>
              <a:buSzPct val="90000"/>
              <a:buFont typeface="Monotype Sorts" charset="2"/>
              <a:buChar char=""/>
            </a:pPr>
            <a:r>
              <a:rPr lang="ru-RU" sz="3200" b="0" strike="noStrike" spc="-1">
                <a:solidFill>
                  <a:srgbClr val="402000"/>
                </a:solidFill>
                <a:latin typeface="Times New Roman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CE9964"/>
              </a:buClr>
              <a:buFont typeface="Symbol" charset="2"/>
              <a:buChar char=""/>
            </a:pPr>
            <a:r>
              <a:rPr lang="ru-RU" sz="2800" b="0" strike="noStrike" spc="-1">
                <a:solidFill>
                  <a:srgbClr val="402000"/>
                </a:solidFill>
                <a:latin typeface="Times New Roman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CE9964"/>
              </a:buClr>
              <a:buFont typeface="Symbol" charset="2"/>
              <a:buChar char=""/>
            </a:pPr>
            <a:r>
              <a:rPr lang="ru-RU" sz="2400" b="0" strike="noStrike" spc="-1">
                <a:solidFill>
                  <a:srgbClr val="402000"/>
                </a:solidFill>
                <a:latin typeface="Times New Roman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CE9964"/>
              </a:buClr>
              <a:buFont typeface="Symbol" charset="2"/>
              <a:buChar char=""/>
            </a:pPr>
            <a:r>
              <a:rPr lang="ru-RU" sz="2000" b="0" strike="noStrike" spc="-1">
                <a:solidFill>
                  <a:srgbClr val="402000"/>
                </a:solidFill>
                <a:latin typeface="Times New Roman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CE9964"/>
              </a:buClr>
              <a:buFont typeface="StarSymbol"/>
              <a:buChar char="»"/>
            </a:pPr>
            <a:r>
              <a:rPr lang="ru-RU" sz="2000" b="0" strike="noStrike" spc="-1">
                <a:solidFill>
                  <a:srgbClr val="402000"/>
                </a:solidFill>
                <a:latin typeface="Times New Roman"/>
              </a:rPr>
              <a:t>Пятый уровень</a:t>
            </a:r>
          </a:p>
        </p:txBody>
      </p:sp>
      <p:sp>
        <p:nvSpPr>
          <p:cNvPr id="327" name="PlaceHolder 3"/>
          <p:cNvSpPr>
            <a:spLocks noGrp="1"/>
          </p:cNvSpPr>
          <p:nvPr>
            <p:ph type="body"/>
          </p:nvPr>
        </p:nvSpPr>
        <p:spPr>
          <a:xfrm>
            <a:off x="990720" y="3962520"/>
            <a:ext cx="7772040" cy="198072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CE9964"/>
              </a:buClr>
              <a:buSzPct val="90000"/>
              <a:buFont typeface="Monotype Sorts" charset="2"/>
              <a:buChar char=""/>
            </a:pPr>
            <a:r>
              <a:rPr lang="ru-RU" sz="3200" b="0" strike="noStrike" spc="-1">
                <a:solidFill>
                  <a:srgbClr val="402000"/>
                </a:solidFill>
                <a:latin typeface="Times New Roman"/>
              </a:rPr>
              <a:t>Образец текста</a:t>
            </a:r>
          </a:p>
          <a:p>
            <a:pPr marL="743040" lvl="1" indent="-285480">
              <a:lnSpc>
                <a:spcPct val="100000"/>
              </a:lnSpc>
              <a:spcBef>
                <a:spcPts val="561"/>
              </a:spcBef>
              <a:buClr>
                <a:srgbClr val="CE9964"/>
              </a:buClr>
              <a:buFont typeface="Symbol" charset="2"/>
              <a:buChar char=""/>
            </a:pPr>
            <a:r>
              <a:rPr lang="ru-RU" sz="2800" b="0" strike="noStrike" spc="-1">
                <a:solidFill>
                  <a:srgbClr val="402000"/>
                </a:solidFill>
                <a:latin typeface="Times New Roman"/>
              </a:rPr>
              <a:t>Второй уровень</a:t>
            </a:r>
          </a:p>
          <a:p>
            <a:pPr marL="1143000" lvl="2" indent="-228240">
              <a:lnSpc>
                <a:spcPct val="100000"/>
              </a:lnSpc>
              <a:spcBef>
                <a:spcPts val="479"/>
              </a:spcBef>
              <a:buClr>
                <a:srgbClr val="CE9964"/>
              </a:buClr>
              <a:buFont typeface="Symbol" charset="2"/>
              <a:buChar char=""/>
            </a:pPr>
            <a:r>
              <a:rPr lang="ru-RU" sz="2400" b="0" strike="noStrike" spc="-1">
                <a:solidFill>
                  <a:srgbClr val="402000"/>
                </a:solidFill>
                <a:latin typeface="Times New Roman"/>
              </a:rPr>
              <a:t>Третий уровень</a:t>
            </a:r>
          </a:p>
          <a:p>
            <a:pPr marL="1600200" lvl="3" indent="-228240">
              <a:lnSpc>
                <a:spcPct val="100000"/>
              </a:lnSpc>
              <a:spcBef>
                <a:spcPts val="400"/>
              </a:spcBef>
              <a:buClr>
                <a:srgbClr val="CE9964"/>
              </a:buClr>
              <a:buFont typeface="Symbol" charset="2"/>
              <a:buChar char=""/>
            </a:pPr>
            <a:r>
              <a:rPr lang="ru-RU" sz="2000" b="0" strike="noStrike" spc="-1">
                <a:solidFill>
                  <a:srgbClr val="402000"/>
                </a:solidFill>
                <a:latin typeface="Times New Roman"/>
              </a:rPr>
              <a:t>Четвертый уровень</a:t>
            </a:r>
          </a:p>
          <a:p>
            <a:pPr marL="2057400" lvl="4" indent="-228240">
              <a:lnSpc>
                <a:spcPct val="100000"/>
              </a:lnSpc>
              <a:spcBef>
                <a:spcPts val="400"/>
              </a:spcBef>
              <a:buClr>
                <a:srgbClr val="CE9964"/>
              </a:buClr>
              <a:buFont typeface="StarSymbol"/>
              <a:buChar char="»"/>
            </a:pPr>
            <a:r>
              <a:rPr lang="ru-RU" sz="2000" b="0" strike="noStrike" spc="-1">
                <a:solidFill>
                  <a:srgbClr val="402000"/>
                </a:solidFill>
                <a:latin typeface="Times New Roman"/>
              </a:rPr>
              <a:t>Пятый уровень</a:t>
            </a:r>
          </a:p>
        </p:txBody>
      </p:sp>
      <p:sp>
        <p:nvSpPr>
          <p:cNvPr id="328" name="PlaceHolder 4"/>
          <p:cNvSpPr>
            <a:spLocks noGrp="1"/>
          </p:cNvSpPr>
          <p:nvPr>
            <p:ph type="dt"/>
          </p:nvPr>
        </p:nvSpPr>
        <p:spPr>
          <a:xfrm>
            <a:off x="990720" y="6095880"/>
            <a:ext cx="1904760" cy="4568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29" name="PlaceHolder 5"/>
          <p:cNvSpPr>
            <a:spLocks noGrp="1"/>
          </p:cNvSpPr>
          <p:nvPr>
            <p:ph type="ftr"/>
          </p:nvPr>
        </p:nvSpPr>
        <p:spPr>
          <a:xfrm>
            <a:off x="3429000" y="6095880"/>
            <a:ext cx="2895120" cy="4568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30" name="PlaceHolder 6"/>
          <p:cNvSpPr>
            <a:spLocks noGrp="1"/>
          </p:cNvSpPr>
          <p:nvPr>
            <p:ph type="sldNum"/>
          </p:nvPr>
        </p:nvSpPr>
        <p:spPr>
          <a:xfrm>
            <a:off x="6858000" y="6095880"/>
            <a:ext cx="1904760" cy="45684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>
              <a:lnSpc>
                <a:spcPct val="100000"/>
              </a:lnSpc>
              <a:spcBef>
                <a:spcPts val="700"/>
              </a:spcBef>
            </a:pPr>
            <a:fld id="{B49D4B05-A686-475F-80B3-D804085D9FAE}" type="slidenum">
              <a:rPr lang="ru-RU" sz="1400" b="0" strike="noStrike" spc="-1">
                <a:solidFill>
                  <a:srgbClr val="A08366"/>
                </a:solidFill>
                <a:latin typeface="Times New Roman"/>
              </a:rPr>
              <a:pPr algn="r">
                <a:lnSpc>
                  <a:spcPct val="100000"/>
                </a:lnSpc>
                <a:spcBef>
                  <a:spcPts val="700"/>
                </a:spcBef>
              </a:p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jpeg"/><Relationship Id="rId11" Type="http://schemas.openxmlformats.org/officeDocument/2006/relationships/image" Target="../media/image40.jpeg"/><Relationship Id="rId5" Type="http://schemas.openxmlformats.org/officeDocument/2006/relationships/image" Target="../media/image34.jpeg"/><Relationship Id="rId10" Type="http://schemas.openxmlformats.org/officeDocument/2006/relationships/image" Target="../media/image39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1331913" y="333375"/>
            <a:ext cx="7632700" cy="9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altLang="ru-RU" sz="1800" b="1" dirty="0"/>
              <a:t>ГБУЗ СО «Самарская городская клиническая  поликлиника № </a:t>
            </a:r>
            <a:r>
              <a:rPr lang="ru-RU" altLang="ru-RU" sz="1800" b="1" dirty="0" smtClean="0"/>
              <a:t>15</a:t>
            </a:r>
            <a:r>
              <a:rPr lang="ru-RU" altLang="ru-RU" sz="1800" b="1" dirty="0"/>
              <a:t/>
            </a:r>
            <a:br>
              <a:rPr lang="ru-RU" altLang="ru-RU" sz="1800" b="1" dirty="0"/>
            </a:br>
            <a:r>
              <a:rPr lang="ru-RU" altLang="ru-RU" sz="1800" b="1" dirty="0"/>
              <a:t> Промышленного района»</a:t>
            </a:r>
            <a:br>
              <a:rPr lang="ru-RU" altLang="ru-RU" sz="1800" b="1" dirty="0"/>
            </a:br>
            <a:endParaRPr lang="ru-RU" altLang="ru-RU" sz="1800" b="1" dirty="0">
              <a:solidFill>
                <a:srgbClr val="FFFF00"/>
              </a:solidFill>
            </a:endParaRPr>
          </a:p>
        </p:txBody>
      </p:sp>
      <p:sp>
        <p:nvSpPr>
          <p:cNvPr id="3075" name="TextBox 5"/>
          <p:cNvSpPr txBox="1">
            <a:spLocks noChangeArrowheads="1"/>
          </p:cNvSpPr>
          <p:nvPr/>
        </p:nvSpPr>
        <p:spPr bwMode="auto">
          <a:xfrm>
            <a:off x="1979712" y="4685237"/>
            <a:ext cx="6779907" cy="1754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endParaRPr lang="ru-RU" altLang="ru-RU" sz="1800" b="1" dirty="0"/>
          </a:p>
          <a:p>
            <a:pPr algn="r"/>
            <a:r>
              <a:rPr lang="ru-RU" altLang="ru-RU" sz="1800" b="1" dirty="0" err="1"/>
              <a:t>Комина</a:t>
            </a:r>
            <a:r>
              <a:rPr lang="ru-RU" altLang="ru-RU" sz="1800" b="1" dirty="0"/>
              <a:t> Оксана Михайловна </a:t>
            </a:r>
          </a:p>
          <a:p>
            <a:pPr algn="r"/>
            <a:r>
              <a:rPr lang="ru-RU" altLang="ru-RU" sz="1800" b="1" dirty="0"/>
              <a:t>Старшая медицинская сестра терапевтического отделения №4</a:t>
            </a:r>
            <a:br>
              <a:rPr lang="ru-RU" altLang="ru-RU" sz="1800" b="1" dirty="0"/>
            </a:br>
            <a:r>
              <a:rPr lang="ru-RU" altLang="ru-RU" sz="1800" b="1" dirty="0"/>
              <a:t>ГБУЗ СО «Самарская городская клиническая  поликлиника № </a:t>
            </a:r>
            <a:r>
              <a:rPr lang="ru-RU" altLang="ru-RU" sz="1800" b="1" dirty="0" smtClean="0"/>
              <a:t>15</a:t>
            </a:r>
            <a:r>
              <a:rPr lang="ru-RU" altLang="ru-RU" sz="1800" b="1" dirty="0"/>
              <a:t/>
            </a:r>
            <a:br>
              <a:rPr lang="ru-RU" altLang="ru-RU" sz="1800" b="1" dirty="0"/>
            </a:br>
            <a:r>
              <a:rPr lang="ru-RU" altLang="ru-RU" sz="1800" b="1" dirty="0">
                <a:solidFill>
                  <a:srgbClr val="FF0000"/>
                </a:solidFill>
              </a:rPr>
              <a:t> </a:t>
            </a:r>
            <a:r>
              <a:rPr lang="ru-RU" altLang="ru-RU" sz="1800" b="1" dirty="0"/>
              <a:t>Промышленного района»</a:t>
            </a:r>
            <a:r>
              <a:rPr lang="ru-RU" altLang="ru-RU" sz="1800" b="1" dirty="0">
                <a:solidFill>
                  <a:srgbClr val="FF0000"/>
                </a:solidFill>
              </a:rPr>
              <a:t/>
            </a:r>
            <a:br>
              <a:rPr lang="ru-RU" altLang="ru-RU" sz="1800" b="1" dirty="0">
                <a:solidFill>
                  <a:srgbClr val="FF0000"/>
                </a:solidFill>
              </a:rPr>
            </a:br>
            <a:endParaRPr lang="ru-RU" altLang="ru-RU" sz="1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1916833"/>
            <a:ext cx="6696744" cy="2985421"/>
          </a:xfrm>
          <a:prstGeom prst="rect">
            <a:avLst/>
          </a:prstGeom>
          <a:noFill/>
        </p:spPr>
        <p:txBody>
          <a:bodyPr wrap="square" lIns="91427" tIns="45714" rIns="91427" bIns="4571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16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Особенности самостоятельного сестринского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16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приёма при  сердечно- сосудистых заболеваниях.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16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Опыт организации ГБУЗ СО «Самарская городская клиническая  поликлиника № 15»</a:t>
            </a:r>
            <a:br>
              <a:rPr lang="ru-RU" sz="16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16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Промышленного района»</a:t>
            </a:r>
            <a:r>
              <a:rPr lang="ru-RU" sz="2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ru-RU" sz="2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</a:br>
            <a:endParaRPr lang="ru-RU" sz="24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>
              <a:spcBef>
                <a:spcPts val="1200"/>
              </a:spcBef>
              <a:spcAft>
                <a:spcPts val="1200"/>
              </a:spcAft>
              <a:defRPr/>
            </a:pPr>
            <a:r>
              <a:rPr lang="ru-RU" sz="2400" b="1" cap="all" dirty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</a:p>
        </p:txBody>
      </p:sp>
      <p:pic>
        <p:nvPicPr>
          <p:cNvPr id="6" name="Picture 6"/>
          <p:cNvPicPr/>
          <p:nvPr/>
        </p:nvPicPr>
        <p:blipFill>
          <a:blip r:embed="rId3" cstate="print"/>
          <a:stretch/>
        </p:blipFill>
        <p:spPr>
          <a:xfrm>
            <a:off x="107504" y="134523"/>
            <a:ext cx="1584176" cy="1278253"/>
          </a:xfrm>
          <a:prstGeom prst="rect">
            <a:avLst/>
          </a:prstGeom>
          <a:ln w="9525">
            <a:noFill/>
          </a:ln>
        </p:spPr>
      </p:pic>
      <p:pic>
        <p:nvPicPr>
          <p:cNvPr id="8" name="Picture 2"/>
          <p:cNvPicPr/>
          <p:nvPr/>
        </p:nvPicPr>
        <p:blipFill>
          <a:blip r:embed="rId4" cstate="print"/>
          <a:stretch/>
        </p:blipFill>
        <p:spPr>
          <a:xfrm>
            <a:off x="270493" y="1412776"/>
            <a:ext cx="1428480" cy="1142640"/>
          </a:xfrm>
          <a:prstGeom prst="rect">
            <a:avLst/>
          </a:prstGeom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912931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Rectangle 2"/>
          <p:cNvSpPr txBox="1"/>
          <p:nvPr/>
        </p:nvSpPr>
        <p:spPr>
          <a:xfrm>
            <a:off x="990720" y="457200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 dirty="0">
                <a:solidFill>
                  <a:srgbClr val="CD3333"/>
                </a:solidFill>
                <a:latin typeface="Times New Roman"/>
              </a:rPr>
              <a:t>Проблемы в реализации мероприятий первичной профилактики</a:t>
            </a:r>
            <a:endParaRPr lang="ru-RU" sz="3600" b="0" strike="noStrike" spc="-1" dirty="0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464" name="Rectangle 3"/>
          <p:cNvSpPr txBox="1"/>
          <p:nvPr/>
        </p:nvSpPr>
        <p:spPr>
          <a:xfrm>
            <a:off x="971640" y="2060640"/>
            <a:ext cx="7772040" cy="41144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80000"/>
              </a:lnSpc>
              <a:spcBef>
                <a:spcPts val="561"/>
              </a:spcBef>
              <a:buClr>
                <a:srgbClr val="CE9964"/>
              </a:buClr>
              <a:buSzPct val="90000"/>
              <a:buFont typeface="Monotype Sorts" charset="2"/>
              <a:buChar char=""/>
            </a:pPr>
            <a:r>
              <a:rPr lang="ru-RU" sz="2800" b="0" strike="noStrike" spc="-1" dirty="0">
                <a:solidFill>
                  <a:srgbClr val="402000"/>
                </a:solidFill>
                <a:latin typeface="Times New Roman"/>
              </a:rPr>
              <a:t>Отсутствие мотивации у населения на  здоровый образ жизни. </a:t>
            </a:r>
          </a:p>
          <a:p>
            <a:pPr marL="343080" indent="-342720">
              <a:lnSpc>
                <a:spcPct val="80000"/>
              </a:lnSpc>
              <a:spcBef>
                <a:spcPts val="561"/>
              </a:spcBef>
              <a:buClr>
                <a:srgbClr val="CE9964"/>
              </a:buClr>
              <a:buSzPct val="90000"/>
              <a:buFont typeface="Monotype Sorts" charset="2"/>
              <a:buChar char=""/>
            </a:pPr>
            <a:r>
              <a:rPr lang="ru-RU" sz="2800" b="0" strike="noStrike" spc="-1" dirty="0">
                <a:solidFill>
                  <a:srgbClr val="402000"/>
                </a:solidFill>
                <a:latin typeface="Times New Roman"/>
              </a:rPr>
              <a:t>Недостаточное количество  наглядных материалов   по формированию здорового образа жизни. </a:t>
            </a:r>
          </a:p>
          <a:p>
            <a:pPr marL="343080" indent="-342720">
              <a:lnSpc>
                <a:spcPct val="80000"/>
              </a:lnSpc>
              <a:spcBef>
                <a:spcPts val="561"/>
              </a:spcBef>
              <a:buClr>
                <a:srgbClr val="CE9964"/>
              </a:buClr>
              <a:buSzPct val="90000"/>
              <a:buFont typeface="Monotype Sorts" charset="2"/>
              <a:buChar char=""/>
            </a:pPr>
            <a:r>
              <a:rPr lang="ru-RU" sz="2800" b="0" strike="noStrike" spc="-1" dirty="0">
                <a:solidFill>
                  <a:srgbClr val="402000"/>
                </a:solidFill>
                <a:latin typeface="Times New Roman"/>
              </a:rPr>
              <a:t>Недостаточное знание  медицинских  сестер по вопросам  здорового образа жизни. </a:t>
            </a:r>
          </a:p>
          <a:p>
            <a:pPr marL="343080" indent="-342720">
              <a:lnSpc>
                <a:spcPct val="80000"/>
              </a:lnSpc>
              <a:spcBef>
                <a:spcPts val="561"/>
              </a:spcBef>
              <a:buClr>
                <a:srgbClr val="CE9964"/>
              </a:buClr>
              <a:buSzPct val="90000"/>
              <a:buFont typeface="Monotype Sorts" charset="2"/>
              <a:buChar char=""/>
            </a:pPr>
            <a:r>
              <a:rPr lang="ru-RU" sz="2800" b="0" strike="noStrike" spc="-1" dirty="0">
                <a:solidFill>
                  <a:srgbClr val="402000"/>
                </a:solidFill>
                <a:latin typeface="Times New Roman"/>
              </a:rPr>
              <a:t>Отсутствие единых стандартов и технологий,   сохраняющих здоровье. </a:t>
            </a:r>
          </a:p>
          <a:p>
            <a:pPr marL="343080" indent="-342720">
              <a:lnSpc>
                <a:spcPct val="80000"/>
              </a:lnSpc>
              <a:spcBef>
                <a:spcPts val="561"/>
              </a:spcBef>
              <a:buClr>
                <a:srgbClr val="CE9964"/>
              </a:buClr>
              <a:buSzPct val="90000"/>
              <a:buFont typeface="Monotype Sorts" charset="2"/>
              <a:buChar char=""/>
            </a:pPr>
            <a:r>
              <a:rPr lang="ru-RU" sz="2800" spc="-1" dirty="0">
                <a:solidFill>
                  <a:srgbClr val="402000"/>
                </a:solidFill>
                <a:latin typeface="Times New Roman"/>
              </a:rPr>
              <a:t>        И эти проблемы мы решаем!</a:t>
            </a:r>
            <a:endParaRPr lang="ru-RU" sz="2800" b="0" strike="noStrike" spc="-1" dirty="0">
              <a:solidFill>
                <a:srgbClr val="402000"/>
              </a:solidFill>
              <a:latin typeface="Times New Roman"/>
            </a:endParaRPr>
          </a:p>
        </p:txBody>
      </p:sp>
      <p:pic>
        <p:nvPicPr>
          <p:cNvPr id="465" name="Picture 3"/>
          <p:cNvPicPr/>
          <p:nvPr/>
        </p:nvPicPr>
        <p:blipFill>
          <a:blip r:embed="rId2" cstate="print"/>
          <a:stretch/>
        </p:blipFill>
        <p:spPr>
          <a:xfrm>
            <a:off x="7286760" y="1071720"/>
            <a:ext cx="1563840" cy="173304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6" name="Picture 4" descr="DSCN4737"/>
          <p:cNvPicPr/>
          <p:nvPr/>
        </p:nvPicPr>
        <p:blipFill>
          <a:blip r:embed="rId2" cstate="print"/>
          <a:stretch/>
        </p:blipFill>
        <p:spPr>
          <a:xfrm>
            <a:off x="2987640" y="1052640"/>
            <a:ext cx="3746160" cy="2809440"/>
          </a:xfrm>
          <a:prstGeom prst="rect">
            <a:avLst/>
          </a:prstGeom>
          <a:ln w="9525">
            <a:noFill/>
          </a:ln>
        </p:spPr>
      </p:pic>
      <p:pic>
        <p:nvPicPr>
          <p:cNvPr id="467" name="Picture 5" descr="DSCN4810"/>
          <p:cNvPicPr/>
          <p:nvPr/>
        </p:nvPicPr>
        <p:blipFill>
          <a:blip r:embed="rId3" cstate="print"/>
          <a:stretch/>
        </p:blipFill>
        <p:spPr>
          <a:xfrm>
            <a:off x="1116000" y="4076640"/>
            <a:ext cx="3384360" cy="2504880"/>
          </a:xfrm>
          <a:prstGeom prst="rect">
            <a:avLst/>
          </a:prstGeom>
          <a:ln w="9525">
            <a:noFill/>
          </a:ln>
        </p:spPr>
      </p:pic>
      <p:pic>
        <p:nvPicPr>
          <p:cNvPr id="468" name="Picture 6" descr="DSCN4780"/>
          <p:cNvPicPr/>
          <p:nvPr/>
        </p:nvPicPr>
        <p:blipFill>
          <a:blip r:embed="rId4" cstate="print"/>
          <a:stretch/>
        </p:blipFill>
        <p:spPr>
          <a:xfrm>
            <a:off x="5292720" y="4076640"/>
            <a:ext cx="3338280" cy="2522160"/>
          </a:xfrm>
          <a:prstGeom prst="rect">
            <a:avLst/>
          </a:prstGeom>
          <a:ln w="9525">
            <a:noFill/>
          </a:ln>
        </p:spPr>
      </p:pic>
      <p:sp>
        <p:nvSpPr>
          <p:cNvPr id="469" name="Text Box 7"/>
          <p:cNvSpPr/>
          <p:nvPr/>
        </p:nvSpPr>
        <p:spPr>
          <a:xfrm>
            <a:off x="1042920" y="333360"/>
            <a:ext cx="7632360" cy="5778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spcBef>
                <a:spcPts val="1599"/>
              </a:spcBef>
            </a:pPr>
            <a:r>
              <a:rPr lang="ru-RU" sz="3200" b="0" strike="noStrike" spc="-1">
                <a:solidFill>
                  <a:srgbClr val="CD3333"/>
                </a:solidFill>
                <a:latin typeface="Times New Roman"/>
              </a:rPr>
              <a:t>Ярмарки здоровья и школы здоровья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Заголовок 1"/>
          <p:cNvSpPr txBox="1"/>
          <p:nvPr/>
        </p:nvSpPr>
        <p:spPr>
          <a:xfrm>
            <a:off x="990720" y="457200"/>
            <a:ext cx="7772040" cy="757222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0" strike="noStrike" spc="-1" dirty="0">
                <a:solidFill>
                  <a:srgbClr val="CD3333"/>
                </a:solidFill>
                <a:latin typeface="Times New Roman"/>
              </a:rPr>
              <a:t>  Стандартизация процессов</a:t>
            </a:r>
            <a:endParaRPr lang="ru-RU" sz="4000" b="0" strike="noStrike" spc="-1" dirty="0">
              <a:solidFill>
                <a:srgbClr val="402000"/>
              </a:solidFill>
              <a:latin typeface="Times New Roman"/>
            </a:endParaRPr>
          </a:p>
        </p:txBody>
      </p:sp>
      <p:graphicFrame>
        <p:nvGraphicFramePr>
          <p:cNvPr id="479" name="Содержимое 3"/>
          <p:cNvGraphicFramePr/>
          <p:nvPr/>
        </p:nvGraphicFramePr>
        <p:xfrm>
          <a:off x="857160" y="1142983"/>
          <a:ext cx="7905240" cy="5439407"/>
        </p:xfrm>
        <a:graphic>
          <a:graphicData uri="http://schemas.openxmlformats.org/drawingml/2006/table">
            <a:tbl>
              <a:tblPr/>
              <a:tblGrid>
                <a:gridCol w="64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76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2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2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BFAE2"/>
                      </a:solidFill>
                    </a:lnL>
                    <a:lnR w="12240">
                      <a:solidFill>
                        <a:srgbClr val="FBFAE2"/>
                      </a:solidFill>
                    </a:lnR>
                    <a:lnT w="12240">
                      <a:solidFill>
                        <a:srgbClr val="FBFAE2"/>
                      </a:solidFill>
                    </a:lnT>
                    <a:lnB w="38160">
                      <a:solidFill>
                        <a:srgbClr val="FBFAE2"/>
                      </a:solidFill>
                    </a:lnB>
                    <a:solidFill>
                      <a:srgbClr val="CE996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 Название  локального документа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BFAE2"/>
                      </a:solidFill>
                    </a:lnL>
                    <a:lnR w="12240">
                      <a:solidFill>
                        <a:srgbClr val="FBFAE2"/>
                      </a:solidFill>
                    </a:lnR>
                    <a:lnT w="12240">
                      <a:solidFill>
                        <a:srgbClr val="FBFAE2"/>
                      </a:solidFill>
                    </a:lnT>
                    <a:lnB w="38160">
                      <a:solidFill>
                        <a:srgbClr val="FBFAE2"/>
                      </a:solidFill>
                    </a:lnB>
                    <a:solidFill>
                      <a:srgbClr val="CE996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Разработчик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BFAE2"/>
                      </a:solidFill>
                    </a:lnL>
                    <a:lnR w="12240">
                      <a:solidFill>
                        <a:srgbClr val="FBFAE2"/>
                      </a:solidFill>
                    </a:lnR>
                    <a:lnT w="12240">
                      <a:solidFill>
                        <a:srgbClr val="FBFAE2"/>
                      </a:solidFill>
                    </a:lnT>
                    <a:lnB w="38160">
                      <a:solidFill>
                        <a:srgbClr val="FBFAE2"/>
                      </a:solidFill>
                    </a:lnB>
                    <a:solidFill>
                      <a:srgbClr val="CE996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Дата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BFAE2"/>
                      </a:solidFill>
                    </a:lnL>
                    <a:lnR w="12240">
                      <a:solidFill>
                        <a:srgbClr val="FBFAE2"/>
                      </a:solidFill>
                    </a:lnR>
                    <a:lnT w="12240">
                      <a:solidFill>
                        <a:srgbClr val="FBFAE2"/>
                      </a:solidFill>
                    </a:lnT>
                    <a:lnB w="38160">
                      <a:solidFill>
                        <a:srgbClr val="FBFAE2"/>
                      </a:solidFill>
                    </a:lnB>
                    <a:solidFill>
                      <a:srgbClr val="CE99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4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 №20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BFAE2"/>
                      </a:solidFill>
                    </a:lnL>
                    <a:lnR w="12240">
                      <a:solidFill>
                        <a:srgbClr val="FBFAE2"/>
                      </a:solidFill>
                    </a:lnR>
                    <a:lnT w="3816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BFAE2"/>
                      </a:solidFill>
                    </a:lnB>
                    <a:solidFill>
                      <a:srgbClr val="ECD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Алгоритм организации порядка проведения диспансерного наблюдения за взрослыми ГБУЗ СО «СГКП №15»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BFAE2"/>
                      </a:solidFill>
                    </a:lnL>
                    <a:lnR w="12240">
                      <a:solidFill>
                        <a:srgbClr val="FBFAE2"/>
                      </a:solidFill>
                    </a:lnR>
                    <a:lnT w="3816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BFAE2"/>
                      </a:solidFill>
                    </a:lnB>
                    <a:solidFill>
                      <a:srgbClr val="ECD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Главная медицинская сестра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Пудовинникова Л.Ю.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BFAE2"/>
                      </a:solidFill>
                    </a:lnL>
                    <a:lnR w="12240">
                      <a:solidFill>
                        <a:srgbClr val="FBFAE2"/>
                      </a:solidFill>
                    </a:lnR>
                    <a:lnT w="3816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BFAE2"/>
                      </a:solidFill>
                    </a:lnB>
                    <a:solidFill>
                      <a:srgbClr val="ECD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18.04.22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BFAE2"/>
                      </a:solidFill>
                    </a:lnL>
                    <a:lnR w="12240">
                      <a:solidFill>
                        <a:srgbClr val="FBFAE2"/>
                      </a:solidFill>
                    </a:lnR>
                    <a:lnT w="38160" cap="flat" cmpd="sng" algn="ctr">
                      <a:solidFill>
                        <a:srgbClr val="FBFA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BFAE2"/>
                      </a:solidFill>
                    </a:lnB>
                    <a:solidFill>
                      <a:srgbClr val="ECD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479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№21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BFAE2"/>
                      </a:solidFill>
                    </a:lnL>
                    <a:lnR w="12240">
                      <a:solidFill>
                        <a:srgbClr val="FBFAE2"/>
                      </a:solidFill>
                    </a:lnR>
                    <a:lnT w="12240">
                      <a:solidFill>
                        <a:srgbClr val="FBFAE2"/>
                      </a:solidFill>
                    </a:lnT>
                    <a:lnB w="12240">
                      <a:solidFill>
                        <a:srgbClr val="FBFAE2"/>
                      </a:solidFill>
                    </a:lnB>
                    <a:solidFill>
                      <a:srgbClr val="F6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Алгоритм организации приоритизации пациентов в рамках диспансерного наблюдения в ГБУЗ СО «СГКП №15»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BFAE2"/>
                      </a:solidFill>
                    </a:lnL>
                    <a:lnR w="12240">
                      <a:solidFill>
                        <a:srgbClr val="FBFAE2"/>
                      </a:solidFill>
                    </a:lnR>
                    <a:lnT w="12240">
                      <a:solidFill>
                        <a:srgbClr val="FBFAE2"/>
                      </a:solidFill>
                    </a:lnT>
                    <a:lnB w="12240">
                      <a:solidFill>
                        <a:srgbClr val="FBFAE2"/>
                      </a:solidFill>
                    </a:lnB>
                    <a:solidFill>
                      <a:srgbClr val="F6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Главная медицинская сестра</a:t>
                      </a:r>
                      <a:endParaRPr lang="ru-RU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Пудовинникова Л.Ю.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BFAE2"/>
                      </a:solidFill>
                    </a:lnL>
                    <a:lnR w="12240">
                      <a:solidFill>
                        <a:srgbClr val="FBFAE2"/>
                      </a:solidFill>
                    </a:lnR>
                    <a:lnT w="12240">
                      <a:solidFill>
                        <a:srgbClr val="FBFAE2"/>
                      </a:solidFill>
                    </a:lnT>
                    <a:lnB w="12240">
                      <a:solidFill>
                        <a:srgbClr val="FBFAE2"/>
                      </a:solidFill>
                    </a:lnB>
                    <a:solidFill>
                      <a:srgbClr val="F6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06.08.22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BFAE2"/>
                      </a:solidFill>
                    </a:lnL>
                    <a:lnR w="12240">
                      <a:solidFill>
                        <a:srgbClr val="FBFAE2"/>
                      </a:solidFill>
                    </a:lnR>
                    <a:lnT w="12240">
                      <a:solidFill>
                        <a:srgbClr val="FBFAE2"/>
                      </a:solidFill>
                    </a:lnT>
                    <a:lnB w="12240">
                      <a:solidFill>
                        <a:srgbClr val="FBFAE2"/>
                      </a:solidFill>
                    </a:lnB>
                    <a:solidFill>
                      <a:srgbClr val="F6EF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5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№94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BFAE2"/>
                      </a:solidFill>
                    </a:lnL>
                    <a:lnR w="12240">
                      <a:solidFill>
                        <a:srgbClr val="FBFAE2"/>
                      </a:solidFill>
                    </a:lnR>
                    <a:lnT w="12240">
                      <a:solidFill>
                        <a:srgbClr val="FBFAE2"/>
                      </a:solidFill>
                    </a:lnT>
                    <a:lnB w="12240">
                      <a:solidFill>
                        <a:srgbClr val="FBFAE2"/>
                      </a:solidFill>
                    </a:lnB>
                    <a:solidFill>
                      <a:srgbClr val="ECD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Алгоритм первичной и вторичной профилактики сердечно-сосудистых заболеваний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BFAE2"/>
                      </a:solidFill>
                    </a:lnL>
                    <a:lnR w="12240">
                      <a:solidFill>
                        <a:srgbClr val="FBFAE2"/>
                      </a:solidFill>
                    </a:lnR>
                    <a:lnT w="12240">
                      <a:solidFill>
                        <a:srgbClr val="FBFAE2"/>
                      </a:solidFill>
                    </a:lnT>
                    <a:lnB w="12240">
                      <a:solidFill>
                        <a:srgbClr val="FBFAE2"/>
                      </a:solidFill>
                    </a:lnB>
                    <a:solidFill>
                      <a:srgbClr val="ECD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Врач отделения профилактики Ананина С.В.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BFAE2"/>
                      </a:solidFill>
                    </a:lnL>
                    <a:lnR w="12240">
                      <a:solidFill>
                        <a:srgbClr val="FBFAE2"/>
                      </a:solidFill>
                    </a:lnR>
                    <a:lnT w="12240">
                      <a:solidFill>
                        <a:srgbClr val="FBFAE2"/>
                      </a:solidFill>
                    </a:lnT>
                    <a:lnB w="12240">
                      <a:solidFill>
                        <a:srgbClr val="FBFAE2"/>
                      </a:solidFill>
                    </a:lnB>
                    <a:solidFill>
                      <a:srgbClr val="ECD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08.02.23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BFAE2"/>
                      </a:solidFill>
                    </a:lnL>
                    <a:lnR w="12240">
                      <a:solidFill>
                        <a:srgbClr val="FBFAE2"/>
                      </a:solidFill>
                    </a:lnR>
                    <a:lnT w="12240">
                      <a:solidFill>
                        <a:srgbClr val="FBFAE2"/>
                      </a:solidFill>
                    </a:lnT>
                    <a:lnB w="12240">
                      <a:solidFill>
                        <a:srgbClr val="FBFAE2"/>
                      </a:solidFill>
                    </a:lnB>
                    <a:solidFill>
                      <a:srgbClr val="ECD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5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№95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BFAE2"/>
                      </a:solidFill>
                    </a:lnL>
                    <a:lnR w="12240">
                      <a:solidFill>
                        <a:srgbClr val="FBFAE2"/>
                      </a:solidFill>
                    </a:lnR>
                    <a:lnT w="12240">
                      <a:solidFill>
                        <a:srgbClr val="FBFAE2"/>
                      </a:solidFill>
                    </a:lnT>
                    <a:lnB w="12240">
                      <a:solidFill>
                        <a:srgbClr val="FBFAE2"/>
                      </a:solidFill>
                    </a:lnB>
                    <a:solidFill>
                      <a:srgbClr val="F6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Алгоритм общих рекомендаций и правил подготовки пациентов к обследованиям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BFAE2"/>
                      </a:solidFill>
                    </a:lnL>
                    <a:lnR w="12240">
                      <a:solidFill>
                        <a:srgbClr val="FBFAE2"/>
                      </a:solidFill>
                    </a:lnR>
                    <a:lnT w="12240">
                      <a:solidFill>
                        <a:srgbClr val="FBFAE2"/>
                      </a:solidFill>
                    </a:lnT>
                    <a:lnB w="12240">
                      <a:solidFill>
                        <a:srgbClr val="FBFAE2"/>
                      </a:solidFill>
                    </a:lnB>
                    <a:solidFill>
                      <a:srgbClr val="F6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Врач отделения профилактики Ананина С.В.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BFAE2"/>
                      </a:solidFill>
                    </a:lnL>
                    <a:lnR w="12240">
                      <a:solidFill>
                        <a:srgbClr val="FBFAE2"/>
                      </a:solidFill>
                    </a:lnR>
                    <a:lnT w="12240">
                      <a:solidFill>
                        <a:srgbClr val="FBFAE2"/>
                      </a:solidFill>
                    </a:lnT>
                    <a:lnB w="12240">
                      <a:solidFill>
                        <a:srgbClr val="FBFAE2"/>
                      </a:solidFill>
                    </a:lnB>
                    <a:solidFill>
                      <a:srgbClr val="F6EFE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08.02.23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BFAE2"/>
                      </a:solidFill>
                    </a:lnL>
                    <a:lnR w="12240">
                      <a:solidFill>
                        <a:srgbClr val="FBFAE2"/>
                      </a:solidFill>
                    </a:lnR>
                    <a:lnT w="12240">
                      <a:solidFill>
                        <a:srgbClr val="FBFAE2"/>
                      </a:solidFill>
                    </a:lnT>
                    <a:lnB w="12240">
                      <a:solidFill>
                        <a:srgbClr val="FBFAE2"/>
                      </a:solidFill>
                    </a:lnB>
                    <a:solidFill>
                      <a:srgbClr val="F6EF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445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</a:rPr>
                        <a:t>№100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BFAE2"/>
                      </a:solidFill>
                    </a:lnL>
                    <a:lnR w="12240">
                      <a:solidFill>
                        <a:srgbClr val="FBFAE2"/>
                      </a:solidFill>
                    </a:lnR>
                    <a:lnT w="12240">
                      <a:solidFill>
                        <a:srgbClr val="FBFAE2"/>
                      </a:solidFill>
                    </a:lnT>
                    <a:lnB w="12240">
                      <a:solidFill>
                        <a:srgbClr val="FBFAE2"/>
                      </a:solidFill>
                    </a:lnB>
                    <a:solidFill>
                      <a:srgbClr val="ECD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Алгоритм действий по привлечению пациентов на диспансеризацию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BFAE2"/>
                      </a:solidFill>
                    </a:lnL>
                    <a:lnR w="12240">
                      <a:solidFill>
                        <a:srgbClr val="FBFAE2"/>
                      </a:solidFill>
                    </a:lnR>
                    <a:lnT w="12240">
                      <a:solidFill>
                        <a:srgbClr val="FBFAE2"/>
                      </a:solidFill>
                    </a:lnT>
                    <a:lnB w="12240">
                      <a:solidFill>
                        <a:srgbClr val="FBFAE2"/>
                      </a:solidFill>
                    </a:lnB>
                    <a:solidFill>
                      <a:srgbClr val="ECD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Старшая медицинская сестра отделения профилактики</a:t>
                      </a:r>
                      <a:endParaRPr lang="ru-RU" sz="16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Любимова Т.В.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BFAE2"/>
                      </a:solidFill>
                    </a:lnL>
                    <a:lnR w="12240">
                      <a:solidFill>
                        <a:srgbClr val="FBFAE2"/>
                      </a:solidFill>
                    </a:lnR>
                    <a:lnT w="12240">
                      <a:solidFill>
                        <a:srgbClr val="FBFAE2"/>
                      </a:solidFill>
                    </a:lnT>
                    <a:lnB w="12240">
                      <a:solidFill>
                        <a:srgbClr val="FBFAE2"/>
                      </a:solidFill>
                    </a:lnB>
                    <a:solidFill>
                      <a:srgbClr val="ECDD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</a:rPr>
                        <a:t>01.02.23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9360" marR="9360">
                    <a:lnL w="12240">
                      <a:solidFill>
                        <a:srgbClr val="FBFAE2"/>
                      </a:solidFill>
                    </a:lnL>
                    <a:lnR w="12240">
                      <a:solidFill>
                        <a:srgbClr val="FBFAE2"/>
                      </a:solidFill>
                    </a:lnR>
                    <a:lnT w="12240">
                      <a:solidFill>
                        <a:srgbClr val="FBFAE2"/>
                      </a:solidFill>
                    </a:lnT>
                    <a:lnB w="12240">
                      <a:solidFill>
                        <a:srgbClr val="FBFAE2"/>
                      </a:solidFill>
                    </a:lnB>
                    <a:solidFill>
                      <a:srgbClr val="ECDD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Заголовок 1"/>
          <p:cNvSpPr txBox="1"/>
          <p:nvPr/>
        </p:nvSpPr>
        <p:spPr>
          <a:xfrm>
            <a:off x="990720" y="457200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 dirty="0">
                <a:solidFill>
                  <a:srgbClr val="CD3333"/>
                </a:solidFill>
                <a:latin typeface="Times New Roman"/>
              </a:rPr>
              <a:t>Алгоритм действий медицинской сестры</a:t>
            </a:r>
            <a:endParaRPr lang="ru-RU" sz="3600" b="0" strike="noStrike" spc="-1" dirty="0">
              <a:solidFill>
                <a:srgbClr val="402000"/>
              </a:solidFill>
              <a:latin typeface="Times New Roman"/>
            </a:endParaRPr>
          </a:p>
        </p:txBody>
      </p:sp>
      <p:pic>
        <p:nvPicPr>
          <p:cNvPr id="481" name="Picture 2"/>
          <p:cNvPicPr/>
          <p:nvPr/>
        </p:nvPicPr>
        <p:blipFill>
          <a:blip r:embed="rId2" cstate="print"/>
          <a:srcRect l="20510" t="19097" r="20902" b="6250"/>
          <a:stretch/>
        </p:blipFill>
        <p:spPr>
          <a:xfrm>
            <a:off x="4572000" y="1772816"/>
            <a:ext cx="3744416" cy="4536504"/>
          </a:xfrm>
          <a:prstGeom prst="rect">
            <a:avLst/>
          </a:prstGeom>
          <a:ln w="9525">
            <a:noFill/>
          </a:ln>
        </p:spPr>
      </p:pic>
      <p:pic>
        <p:nvPicPr>
          <p:cNvPr id="482" name="Picture 2"/>
          <p:cNvPicPr/>
          <p:nvPr/>
        </p:nvPicPr>
        <p:blipFill>
          <a:blip r:embed="rId3" cstate="print"/>
          <a:stretch/>
        </p:blipFill>
        <p:spPr>
          <a:xfrm>
            <a:off x="1255280" y="4077072"/>
            <a:ext cx="2308608" cy="203116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Rectangle 2"/>
          <p:cNvSpPr txBox="1"/>
          <p:nvPr/>
        </p:nvSpPr>
        <p:spPr>
          <a:xfrm>
            <a:off x="971640" y="404640"/>
            <a:ext cx="7703640" cy="12268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0" strike="noStrike" spc="-1" dirty="0">
                <a:solidFill>
                  <a:srgbClr val="BA2D2D"/>
                </a:solidFill>
                <a:latin typeface="Times New Roman"/>
              </a:rPr>
              <a:t>Вторичная профилактика.</a:t>
            </a:r>
            <a:r>
              <a:rPr sz="2800" dirty="0"/>
              <a:t/>
            </a:r>
            <a:br>
              <a:rPr sz="2800" dirty="0"/>
            </a:br>
            <a:r>
              <a:rPr lang="ru-RU" sz="2800" b="0" strike="noStrike" spc="-1" dirty="0">
                <a:solidFill>
                  <a:srgbClr val="9A7F32"/>
                </a:solidFill>
                <a:latin typeface="Times New Roman"/>
              </a:rPr>
              <a:t>Алгоритм проведения </a:t>
            </a:r>
            <a:r>
              <a:rPr lang="ru-RU" sz="2800" b="0" strike="noStrike" spc="-1" dirty="0" err="1">
                <a:solidFill>
                  <a:srgbClr val="9A7F32"/>
                </a:solidFill>
                <a:latin typeface="Times New Roman"/>
              </a:rPr>
              <a:t>скрининговых</a:t>
            </a:r>
            <a:r>
              <a:rPr lang="ru-RU" sz="2800" b="0" strike="noStrike" spc="-1" dirty="0">
                <a:solidFill>
                  <a:srgbClr val="9A7F32"/>
                </a:solidFill>
                <a:latin typeface="Times New Roman"/>
              </a:rPr>
              <a:t> мероприятий</a:t>
            </a:r>
            <a:endParaRPr lang="ru-RU" sz="2800" b="0" strike="noStrike" spc="-1" dirty="0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484" name="Rectangle 3"/>
          <p:cNvSpPr txBox="1"/>
          <p:nvPr/>
        </p:nvSpPr>
        <p:spPr>
          <a:xfrm>
            <a:off x="755640" y="1628640"/>
            <a:ext cx="7930800" cy="423828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en-US" sz="3200" b="0" u="sng" strike="noStrike" spc="-1">
                <a:solidFill>
                  <a:srgbClr val="FF0000"/>
                </a:solidFill>
                <a:uFillTx/>
                <a:latin typeface="Times New Roman"/>
              </a:rPr>
              <a:t>I </a:t>
            </a:r>
            <a:r>
              <a:rPr lang="ru-RU" sz="3200" b="0" u="sng" strike="noStrike" spc="-1">
                <a:solidFill>
                  <a:srgbClr val="FF0000"/>
                </a:solidFill>
                <a:uFillTx/>
                <a:latin typeface="Times New Roman"/>
              </a:rPr>
              <a:t>этап</a:t>
            </a:r>
            <a:r>
              <a:rPr lang="ru-RU" sz="3200" b="0" strike="noStrike" spc="-1">
                <a:solidFill>
                  <a:srgbClr val="FF0000"/>
                </a:solidFill>
                <a:latin typeface="Times New Roman"/>
              </a:rPr>
              <a:t> – Анкетирование населения</a:t>
            </a:r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485" name="Oval 4"/>
          <p:cNvSpPr/>
          <p:nvPr/>
        </p:nvSpPr>
        <p:spPr>
          <a:xfrm>
            <a:off x="2411280" y="2349360"/>
            <a:ext cx="3168360" cy="358560"/>
          </a:xfrm>
          <a:prstGeom prst="ellipse">
            <a:avLst/>
          </a:prstGeom>
          <a:solidFill>
            <a:srgbClr val="00FF00"/>
          </a:solidFill>
          <a:ln w="9525">
            <a:solidFill>
              <a:srgbClr val="402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402000"/>
                </a:solidFill>
                <a:latin typeface="Arial"/>
              </a:rPr>
              <a:t>Пациент 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86" name="Rectangle 5"/>
          <p:cNvSpPr/>
          <p:nvPr/>
        </p:nvSpPr>
        <p:spPr>
          <a:xfrm>
            <a:off x="5919840" y="2637000"/>
            <a:ext cx="2808000" cy="504360"/>
          </a:xfrm>
          <a:prstGeom prst="rect">
            <a:avLst/>
          </a:prstGeom>
          <a:noFill/>
          <a:ln w="19050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402000"/>
                </a:solidFill>
                <a:latin typeface="Arial"/>
              </a:rPr>
              <a:t>Медицинские сестры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487" name="Rectangle 6"/>
          <p:cNvSpPr/>
          <p:nvPr/>
        </p:nvSpPr>
        <p:spPr>
          <a:xfrm>
            <a:off x="2700360" y="3284640"/>
            <a:ext cx="2881080" cy="502920"/>
          </a:xfrm>
          <a:prstGeom prst="rect">
            <a:avLst/>
          </a:prstGeom>
          <a:solidFill>
            <a:srgbClr val="FFFF99"/>
          </a:solidFill>
          <a:ln w="19050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trike="noStrike" spc="-1">
                <a:solidFill>
                  <a:srgbClr val="402000"/>
                </a:solidFill>
                <a:latin typeface="Arial"/>
              </a:rPr>
              <a:t>Анкетирование </a:t>
            </a:r>
            <a:endParaRPr lang="ru-RU" sz="2400" b="0" strike="noStrike" spc="-1">
              <a:latin typeface="Arial"/>
            </a:endParaRPr>
          </a:p>
        </p:txBody>
      </p:sp>
      <p:sp>
        <p:nvSpPr>
          <p:cNvPr id="488" name="Rectangle 7"/>
          <p:cNvSpPr/>
          <p:nvPr/>
        </p:nvSpPr>
        <p:spPr>
          <a:xfrm>
            <a:off x="831960" y="4250880"/>
            <a:ext cx="1800000" cy="1462320"/>
          </a:xfrm>
          <a:prstGeom prst="rect">
            <a:avLst/>
          </a:prstGeom>
          <a:noFill/>
          <a:ln w="1587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402000"/>
                </a:solidFill>
                <a:latin typeface="Arial"/>
              </a:rPr>
              <a:t>Факторы риска и клинические проявления не выявлены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89" name="Rectangle 8"/>
          <p:cNvSpPr/>
          <p:nvPr/>
        </p:nvSpPr>
        <p:spPr>
          <a:xfrm>
            <a:off x="2916360" y="4298400"/>
            <a:ext cx="2736360" cy="1188000"/>
          </a:xfrm>
          <a:prstGeom prst="rect">
            <a:avLst/>
          </a:prstGeom>
          <a:noFill/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402000"/>
                </a:solidFill>
                <a:latin typeface="Arial"/>
              </a:rPr>
              <a:t>Выявлены факторы риска развития  хронических заболеваний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90" name="Rectangle 9"/>
          <p:cNvSpPr/>
          <p:nvPr/>
        </p:nvSpPr>
        <p:spPr>
          <a:xfrm>
            <a:off x="6372360" y="4011120"/>
            <a:ext cx="2518920" cy="1462320"/>
          </a:xfrm>
          <a:prstGeom prst="rect">
            <a:avLst/>
          </a:prstGeom>
          <a:noFill/>
          <a:ln w="1587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402000"/>
                </a:solidFill>
                <a:latin typeface="Arial"/>
              </a:rPr>
              <a:t>Выявлены клинические симптомы хронических заболеваний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91" name="Oval 10"/>
          <p:cNvSpPr/>
          <p:nvPr/>
        </p:nvSpPr>
        <p:spPr>
          <a:xfrm>
            <a:off x="2627280" y="5950080"/>
            <a:ext cx="6192360" cy="574200"/>
          </a:xfrm>
          <a:prstGeom prst="ellipse">
            <a:avLst/>
          </a:prstGeom>
          <a:noFill/>
          <a:ln w="15875">
            <a:solidFill>
              <a:srgbClr val="402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402000"/>
                </a:solidFill>
                <a:latin typeface="Arial"/>
              </a:rPr>
              <a:t>Формирование</a:t>
            </a:r>
            <a:r>
              <a:rPr lang="ru-RU" sz="1800" b="1" strike="noStrike" spc="-1">
                <a:solidFill>
                  <a:srgbClr val="0000FF"/>
                </a:solidFill>
                <a:latin typeface="Arial"/>
              </a:rPr>
              <a:t> </a:t>
            </a:r>
            <a:r>
              <a:rPr lang="ru-RU" sz="1800" b="1" strike="noStrike" spc="-1">
                <a:solidFill>
                  <a:srgbClr val="402000"/>
                </a:solidFill>
                <a:latin typeface="Arial"/>
              </a:rPr>
              <a:t>группы для целевого скрининга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92" name="Line 11"/>
          <p:cNvSpPr/>
          <p:nvPr/>
        </p:nvSpPr>
        <p:spPr>
          <a:xfrm>
            <a:off x="3995640" y="2781000"/>
            <a:ext cx="360" cy="432000"/>
          </a:xfrm>
          <a:prstGeom prst="line">
            <a:avLst/>
          </a:prstGeom>
          <a:ln w="9525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3" name="Line 12"/>
          <p:cNvSpPr/>
          <p:nvPr/>
        </p:nvSpPr>
        <p:spPr>
          <a:xfrm flipH="1">
            <a:off x="3995640" y="2908080"/>
            <a:ext cx="1896840" cy="15840"/>
          </a:xfrm>
          <a:prstGeom prst="line">
            <a:avLst/>
          </a:prstGeom>
          <a:ln w="9525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4" name="Line 13"/>
          <p:cNvSpPr/>
          <p:nvPr/>
        </p:nvSpPr>
        <p:spPr>
          <a:xfrm flipH="1">
            <a:off x="1979280" y="3789360"/>
            <a:ext cx="1513080" cy="431640"/>
          </a:xfrm>
          <a:prstGeom prst="line">
            <a:avLst/>
          </a:prstGeom>
          <a:ln w="9525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5" name="Line 14"/>
          <p:cNvSpPr/>
          <p:nvPr/>
        </p:nvSpPr>
        <p:spPr>
          <a:xfrm>
            <a:off x="3995640" y="3789360"/>
            <a:ext cx="360" cy="431640"/>
          </a:xfrm>
          <a:prstGeom prst="line">
            <a:avLst/>
          </a:prstGeom>
          <a:ln w="9525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6" name="Line 15"/>
          <p:cNvSpPr/>
          <p:nvPr/>
        </p:nvSpPr>
        <p:spPr>
          <a:xfrm>
            <a:off x="5580000" y="3789360"/>
            <a:ext cx="720720" cy="215640"/>
          </a:xfrm>
          <a:prstGeom prst="line">
            <a:avLst/>
          </a:prstGeom>
          <a:ln w="9525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7" name="Line 16"/>
          <p:cNvSpPr/>
          <p:nvPr/>
        </p:nvSpPr>
        <p:spPr>
          <a:xfrm>
            <a:off x="3850920" y="5516280"/>
            <a:ext cx="360360" cy="433440"/>
          </a:xfrm>
          <a:prstGeom prst="line">
            <a:avLst/>
          </a:prstGeom>
          <a:ln w="9525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98" name="Line 17"/>
          <p:cNvSpPr/>
          <p:nvPr/>
        </p:nvSpPr>
        <p:spPr>
          <a:xfrm flipH="1">
            <a:off x="7235640" y="5516280"/>
            <a:ext cx="216000" cy="433440"/>
          </a:xfrm>
          <a:prstGeom prst="line">
            <a:avLst/>
          </a:prstGeom>
          <a:ln w="9525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Rectangle 4"/>
          <p:cNvSpPr/>
          <p:nvPr/>
        </p:nvSpPr>
        <p:spPr>
          <a:xfrm>
            <a:off x="468360" y="4299120"/>
            <a:ext cx="3024000" cy="2288880"/>
          </a:xfrm>
          <a:prstGeom prst="rect">
            <a:avLst/>
          </a:prstGeom>
          <a:solidFill>
            <a:schemeClr val="accent1"/>
          </a:solidFill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402000"/>
                </a:solidFill>
                <a:latin typeface="Arial"/>
              </a:rPr>
              <a:t>Анкетирование осуществляется медицинскими сестрами на дому (с применением бумажных носителей) или в поликлинике с внесением параметров в электронную базу данных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00" name="Rectangle 5"/>
          <p:cNvSpPr/>
          <p:nvPr/>
        </p:nvSpPr>
        <p:spPr>
          <a:xfrm>
            <a:off x="5940360" y="4394767"/>
            <a:ext cx="2663640" cy="2033506"/>
          </a:xfrm>
          <a:prstGeom prst="rect">
            <a:avLst/>
          </a:prstGeom>
          <a:solidFill>
            <a:schemeClr val="accent1"/>
          </a:solidFill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402000"/>
                </a:solidFill>
                <a:latin typeface="Arial"/>
              </a:rPr>
              <a:t>Измерение АД, 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402000"/>
                </a:solidFill>
                <a:latin typeface="Arial"/>
              </a:rPr>
              <a:t>Определение уровня глюкозы и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402000"/>
                </a:solidFill>
                <a:latin typeface="Arial"/>
              </a:rPr>
              <a:t> холестерина 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402000"/>
                </a:solidFill>
                <a:latin typeface="Arial"/>
              </a:rPr>
              <a:t>экспресс-методом,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 dirty="0" err="1">
                <a:solidFill>
                  <a:srgbClr val="402000"/>
                </a:solidFill>
                <a:latin typeface="Arial"/>
              </a:rPr>
              <a:t>офтальмотонометрия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 dirty="0">
              <a:latin typeface="Arial"/>
            </a:endParaRPr>
          </a:p>
        </p:txBody>
      </p:sp>
      <p:sp>
        <p:nvSpPr>
          <p:cNvPr id="501" name="AutoShape 7"/>
          <p:cNvSpPr/>
          <p:nvPr/>
        </p:nvSpPr>
        <p:spPr>
          <a:xfrm>
            <a:off x="1763640" y="2060640"/>
            <a:ext cx="485280" cy="2015640"/>
          </a:xfrm>
          <a:prstGeom prst="downArrow">
            <a:avLst>
              <a:gd name="adj1" fmla="val 50000"/>
              <a:gd name="adj2" fmla="val 103758"/>
            </a:avLst>
          </a:prstGeom>
          <a:solidFill>
            <a:schemeClr val="accent1"/>
          </a:solidFill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2" name="AutoShape 8"/>
          <p:cNvSpPr/>
          <p:nvPr/>
        </p:nvSpPr>
        <p:spPr>
          <a:xfrm>
            <a:off x="6357960" y="2133720"/>
            <a:ext cx="499680" cy="1871280"/>
          </a:xfrm>
          <a:prstGeom prst="downArrow">
            <a:avLst>
              <a:gd name="adj1" fmla="val 50000"/>
              <a:gd name="adj2" fmla="val 54083"/>
            </a:avLst>
          </a:prstGeom>
          <a:solidFill>
            <a:schemeClr val="accent1"/>
          </a:solidFill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03" name="Rectangle 9"/>
          <p:cNvSpPr txBox="1"/>
          <p:nvPr/>
        </p:nvSpPr>
        <p:spPr>
          <a:xfrm>
            <a:off x="1000080" y="189000"/>
            <a:ext cx="7553160" cy="113940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 dirty="0">
                <a:solidFill>
                  <a:srgbClr val="C00000"/>
                </a:solidFill>
                <a:latin typeface="Times New Roman"/>
              </a:rPr>
              <a:t>Реализация </a:t>
            </a:r>
            <a:r>
              <a:rPr lang="ru-RU" sz="3600" b="0" strike="noStrike" spc="-1" dirty="0" err="1">
                <a:solidFill>
                  <a:srgbClr val="C00000"/>
                </a:solidFill>
                <a:latin typeface="Times New Roman"/>
              </a:rPr>
              <a:t>скрининговых</a:t>
            </a:r>
            <a:r>
              <a:rPr lang="ru-RU" sz="3600" b="0" strike="noStrike" spc="-1" dirty="0">
                <a:solidFill>
                  <a:srgbClr val="C00000"/>
                </a:solidFill>
                <a:latin typeface="Times New Roman"/>
              </a:rPr>
              <a:t> технологий</a:t>
            </a:r>
            <a:endParaRPr lang="ru-RU" sz="3600" b="0" strike="noStrike" spc="-1" dirty="0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504" name="Rectangle 10"/>
          <p:cNvSpPr txBox="1"/>
          <p:nvPr/>
        </p:nvSpPr>
        <p:spPr>
          <a:xfrm>
            <a:off x="714240" y="1571760"/>
            <a:ext cx="3285720" cy="49968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914400" indent="-45684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r>
              <a:rPr lang="ru-RU" sz="2800" b="0" strike="noStrike" spc="-1">
                <a:solidFill>
                  <a:srgbClr val="C00000"/>
                </a:solidFill>
                <a:latin typeface="Times New Roman"/>
              </a:rPr>
              <a:t>Анкетирование</a:t>
            </a:r>
            <a:endParaRPr lang="ru-RU" sz="28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505" name="Rectangle 11"/>
          <p:cNvSpPr txBox="1"/>
          <p:nvPr/>
        </p:nvSpPr>
        <p:spPr>
          <a:xfrm>
            <a:off x="5143680" y="1571760"/>
            <a:ext cx="3528720" cy="4424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533520" indent="-53316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2800" b="0" strike="noStrike" spc="-1" dirty="0">
                <a:solidFill>
                  <a:srgbClr val="C00000"/>
                </a:solidFill>
                <a:latin typeface="Times New Roman"/>
              </a:rPr>
              <a:t>Целевые </a:t>
            </a:r>
            <a:r>
              <a:rPr lang="ru-RU" sz="2800" b="0" strike="noStrike" spc="-1" dirty="0" err="1">
                <a:solidFill>
                  <a:srgbClr val="C00000"/>
                </a:solidFill>
                <a:latin typeface="Times New Roman"/>
              </a:rPr>
              <a:t>скрининги</a:t>
            </a:r>
            <a:endParaRPr lang="ru-RU" sz="2800" b="0" strike="noStrike" spc="-1" dirty="0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506" name="Rectangle 12"/>
          <p:cNvSpPr/>
          <p:nvPr/>
        </p:nvSpPr>
        <p:spPr>
          <a:xfrm>
            <a:off x="2556000" y="2785320"/>
            <a:ext cx="3455640" cy="917280"/>
          </a:xfrm>
          <a:prstGeom prst="rect">
            <a:avLst/>
          </a:prstGeom>
          <a:solidFill>
            <a:schemeClr val="accent1"/>
          </a:solidFill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402000"/>
                </a:solidFill>
                <a:latin typeface="Arial"/>
              </a:rPr>
              <a:t>Мероприятия выполняются последовательно или параллельно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507" name="Picture 4" descr="P5180863"/>
          <p:cNvPicPr/>
          <p:nvPr/>
        </p:nvPicPr>
        <p:blipFill>
          <a:blip r:embed="rId2" cstate="print"/>
          <a:stretch/>
        </p:blipFill>
        <p:spPr>
          <a:xfrm>
            <a:off x="0" y="2143080"/>
            <a:ext cx="1800000" cy="1493640"/>
          </a:xfrm>
          <a:prstGeom prst="rect">
            <a:avLst/>
          </a:prstGeom>
          <a:ln w="9525">
            <a:noFill/>
          </a:ln>
        </p:spPr>
      </p:pic>
      <p:pic>
        <p:nvPicPr>
          <p:cNvPr id="508" name="Picture 5" descr="DSCN3909"/>
          <p:cNvPicPr/>
          <p:nvPr/>
        </p:nvPicPr>
        <p:blipFill>
          <a:blip r:embed="rId3" cstate="print"/>
          <a:stretch/>
        </p:blipFill>
        <p:spPr>
          <a:xfrm>
            <a:off x="6929280" y="2071800"/>
            <a:ext cx="1907640" cy="1655280"/>
          </a:xfrm>
          <a:prstGeom prst="rect">
            <a:avLst/>
          </a:prstGeom>
          <a:ln w="9525">
            <a:noFill/>
          </a:ln>
        </p:spPr>
      </p:pic>
      <p:pic>
        <p:nvPicPr>
          <p:cNvPr id="509" name="Picture 4" descr="DSCN3540"/>
          <p:cNvPicPr/>
          <p:nvPr/>
        </p:nvPicPr>
        <p:blipFill>
          <a:blip r:embed="rId4" cstate="print"/>
          <a:stretch/>
        </p:blipFill>
        <p:spPr>
          <a:xfrm>
            <a:off x="3492360" y="4221000"/>
            <a:ext cx="2447640" cy="201096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Rectangle 2"/>
          <p:cNvSpPr txBox="1"/>
          <p:nvPr/>
        </p:nvSpPr>
        <p:spPr>
          <a:xfrm>
            <a:off x="1042920" y="333360"/>
            <a:ext cx="7489440" cy="8632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>
                <a:solidFill>
                  <a:srgbClr val="CD3333"/>
                </a:solidFill>
                <a:latin typeface="Times New Roman"/>
              </a:rPr>
              <a:t>Формирование группы для целевого скрининга</a:t>
            </a:r>
            <a:endParaRPr lang="ru-RU" sz="36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511" name="Rectangle 3"/>
          <p:cNvSpPr txBox="1"/>
          <p:nvPr/>
        </p:nvSpPr>
        <p:spPr>
          <a:xfrm>
            <a:off x="900000" y="1486080"/>
            <a:ext cx="7919640" cy="51829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tabLst>
                <a:tab pos="0" algn="l"/>
              </a:tabLst>
            </a:pPr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tabLst>
                <a:tab pos="0" algn="l"/>
              </a:tabLst>
            </a:pPr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512" name="Rectangle 5"/>
          <p:cNvSpPr/>
          <p:nvPr/>
        </p:nvSpPr>
        <p:spPr>
          <a:xfrm>
            <a:off x="882720" y="1413000"/>
            <a:ext cx="3095280" cy="45540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402000"/>
                </a:solidFill>
                <a:latin typeface="Arial"/>
              </a:rPr>
              <a:t>Z</a:t>
            </a:r>
            <a:r>
              <a:rPr lang="ru-RU" sz="1200" b="1" strike="noStrike" spc="-1">
                <a:solidFill>
                  <a:srgbClr val="402000"/>
                </a:solidFill>
                <a:latin typeface="Arial"/>
              </a:rPr>
              <a:t> 80 – в семейном анамнезе – онкологические заболевания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13" name="Rectangle 6"/>
          <p:cNvSpPr/>
          <p:nvPr/>
        </p:nvSpPr>
        <p:spPr>
          <a:xfrm>
            <a:off x="839880" y="3213000"/>
            <a:ext cx="3024000" cy="431280"/>
          </a:xfrm>
          <a:prstGeom prst="rect">
            <a:avLst/>
          </a:prstGeom>
          <a:noFill/>
          <a:ln w="28575">
            <a:solidFill>
              <a:srgbClr val="FF33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9A7F32"/>
                </a:solidFill>
                <a:latin typeface="Arial"/>
              </a:rPr>
              <a:t>z</a:t>
            </a:r>
            <a:r>
              <a:rPr lang="ru-RU" sz="1200" b="1" strike="noStrike" spc="-1">
                <a:solidFill>
                  <a:srgbClr val="9A7F32"/>
                </a:solidFill>
                <a:latin typeface="Arial"/>
              </a:rPr>
              <a:t> 57  – воздействие производственных  факторов 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14" name="Rectangle 7"/>
          <p:cNvSpPr/>
          <p:nvPr/>
        </p:nvSpPr>
        <p:spPr>
          <a:xfrm>
            <a:off x="839880" y="3814920"/>
            <a:ext cx="2952360" cy="45540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402000"/>
                </a:solidFill>
                <a:latin typeface="Arial"/>
              </a:rPr>
              <a:t>z</a:t>
            </a:r>
            <a:r>
              <a:rPr lang="ru-RU" sz="1200" b="1" strike="noStrike" spc="-1">
                <a:solidFill>
                  <a:srgbClr val="402000"/>
                </a:solidFill>
                <a:latin typeface="Arial"/>
              </a:rPr>
              <a:t> 83,3 – в семейном анамнезе –  сахарный диабет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15" name="Rectangle 8"/>
          <p:cNvSpPr/>
          <p:nvPr/>
        </p:nvSpPr>
        <p:spPr>
          <a:xfrm>
            <a:off x="852480" y="4365720"/>
            <a:ext cx="3024000" cy="42660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402000"/>
                </a:solidFill>
                <a:latin typeface="Arial"/>
              </a:rPr>
              <a:t>z</a:t>
            </a:r>
            <a:r>
              <a:rPr lang="ru-RU" sz="1200" b="1" strike="noStrike" spc="-1">
                <a:solidFill>
                  <a:srgbClr val="402000"/>
                </a:solidFill>
                <a:latin typeface="Arial"/>
              </a:rPr>
              <a:t> 82.5 – в семейном анамнезе –  бронхиальная астма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</p:txBody>
      </p:sp>
      <p:sp>
        <p:nvSpPr>
          <p:cNvPr id="516" name="Rectangle 9"/>
          <p:cNvSpPr/>
          <p:nvPr/>
        </p:nvSpPr>
        <p:spPr>
          <a:xfrm>
            <a:off x="844560" y="4881600"/>
            <a:ext cx="3095280" cy="571320"/>
          </a:xfrm>
          <a:prstGeom prst="rect">
            <a:avLst/>
          </a:prstGeom>
          <a:noFill/>
          <a:ln w="28575">
            <a:solidFill>
              <a:srgbClr val="FF33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9A7F32"/>
                </a:solidFill>
                <a:latin typeface="Arial"/>
              </a:rPr>
              <a:t>z</a:t>
            </a:r>
            <a:r>
              <a:rPr lang="ru-RU" sz="1200" b="1" strike="noStrike" spc="-1">
                <a:solidFill>
                  <a:srgbClr val="9A7F32"/>
                </a:solidFill>
                <a:latin typeface="Arial"/>
              </a:rPr>
              <a:t> 72.0 – в  личном анамнезе употребление табака 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</p:txBody>
      </p:sp>
      <p:sp>
        <p:nvSpPr>
          <p:cNvPr id="517" name="Rectangle 10"/>
          <p:cNvSpPr/>
          <p:nvPr/>
        </p:nvSpPr>
        <p:spPr>
          <a:xfrm>
            <a:off x="857160" y="5516640"/>
            <a:ext cx="3095280" cy="504360"/>
          </a:xfrm>
          <a:prstGeom prst="rect">
            <a:avLst/>
          </a:prstGeom>
          <a:noFill/>
          <a:ln w="28575">
            <a:solidFill>
              <a:srgbClr val="CD3333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9A7F32"/>
                </a:solidFill>
                <a:latin typeface="Arial"/>
              </a:rPr>
              <a:t>z</a:t>
            </a:r>
            <a:r>
              <a:rPr lang="ru-RU" sz="1200" b="1" strike="noStrike" spc="-1">
                <a:solidFill>
                  <a:srgbClr val="9A7F32"/>
                </a:solidFill>
                <a:latin typeface="Arial"/>
              </a:rPr>
              <a:t> 72.3 – в  личном анамнезе неприемлемый пищевой рацион 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18" name="Rectangle 11"/>
          <p:cNvSpPr/>
          <p:nvPr/>
        </p:nvSpPr>
        <p:spPr>
          <a:xfrm>
            <a:off x="851040" y="1930320"/>
            <a:ext cx="3095280" cy="504360"/>
          </a:xfrm>
          <a:prstGeom prst="rect">
            <a:avLst/>
          </a:prstGeom>
          <a:noFill/>
          <a:ln w="28575">
            <a:solidFill>
              <a:srgbClr val="FF33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9A7F32"/>
                </a:solidFill>
                <a:latin typeface="Arial"/>
              </a:rPr>
              <a:t>z</a:t>
            </a:r>
            <a:r>
              <a:rPr lang="ru-RU" sz="1200" b="1" strike="noStrike" spc="-1">
                <a:solidFill>
                  <a:srgbClr val="9A7F32"/>
                </a:solidFill>
                <a:latin typeface="Arial"/>
              </a:rPr>
              <a:t> 72.3 – в  личном анамнезе недостаток физической активности</a:t>
            </a:r>
            <a:r>
              <a:rPr lang="ru-RU" sz="1200" b="1" strike="noStrike" spc="-1">
                <a:solidFill>
                  <a:srgbClr val="402000"/>
                </a:solidFill>
                <a:latin typeface="Arial"/>
              </a:rPr>
              <a:t> 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19" name="Rectangle 12"/>
          <p:cNvSpPr/>
          <p:nvPr/>
        </p:nvSpPr>
        <p:spPr>
          <a:xfrm>
            <a:off x="857160" y="6080040"/>
            <a:ext cx="3168360" cy="57132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402000"/>
                </a:solidFill>
                <a:latin typeface="Arial"/>
              </a:rPr>
              <a:t>z</a:t>
            </a:r>
            <a:r>
              <a:rPr lang="ru-RU" sz="1200" b="1" strike="noStrike" spc="-1">
                <a:solidFill>
                  <a:srgbClr val="402000"/>
                </a:solidFill>
                <a:latin typeface="Arial"/>
              </a:rPr>
              <a:t> 88 – в  личном анамнезе аллергические реакции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200" b="0" strike="noStrike" spc="-1">
              <a:latin typeface="Arial"/>
            </a:endParaRPr>
          </a:p>
        </p:txBody>
      </p:sp>
      <p:sp>
        <p:nvSpPr>
          <p:cNvPr id="520" name="Oval 13"/>
          <p:cNvSpPr/>
          <p:nvPr/>
        </p:nvSpPr>
        <p:spPr>
          <a:xfrm>
            <a:off x="6719760" y="3855960"/>
            <a:ext cx="1728360" cy="64368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402000"/>
                </a:solidFill>
                <a:latin typeface="Arial"/>
              </a:rPr>
              <a:t>бронхиальная астма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21" name="Oval 14"/>
          <p:cNvSpPr/>
          <p:nvPr/>
        </p:nvSpPr>
        <p:spPr>
          <a:xfrm>
            <a:off x="6477120" y="2095560"/>
            <a:ext cx="2361960" cy="1031400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1" strike="noStrike" spc="-1">
                <a:solidFill>
                  <a:srgbClr val="9A7F32"/>
                </a:solidFill>
                <a:latin typeface="Arial"/>
              </a:rPr>
              <a:t>Сердечно сосудистые заболевания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22" name="Oval 15"/>
          <p:cNvSpPr/>
          <p:nvPr/>
        </p:nvSpPr>
        <p:spPr>
          <a:xfrm>
            <a:off x="6616800" y="3162240"/>
            <a:ext cx="1800000" cy="57132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402000"/>
                </a:solidFill>
                <a:latin typeface="Arial"/>
              </a:rPr>
              <a:t>ХОБЛ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23" name="Oval 16"/>
          <p:cNvSpPr/>
          <p:nvPr/>
        </p:nvSpPr>
        <p:spPr>
          <a:xfrm>
            <a:off x="6443640" y="1557360"/>
            <a:ext cx="1774440" cy="64368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402000"/>
                </a:solidFill>
                <a:latin typeface="Arial"/>
              </a:rPr>
              <a:t>онкологические заболевания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24" name="Oval 17"/>
          <p:cNvSpPr/>
          <p:nvPr/>
        </p:nvSpPr>
        <p:spPr>
          <a:xfrm>
            <a:off x="6804000" y="5877000"/>
            <a:ext cx="1417320" cy="64368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402000"/>
                </a:solidFill>
                <a:latin typeface="Arial"/>
              </a:rPr>
              <a:t>сахарный диабет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25" name="Oval 18"/>
          <p:cNvSpPr/>
          <p:nvPr/>
        </p:nvSpPr>
        <p:spPr>
          <a:xfrm>
            <a:off x="6443640" y="4653000"/>
            <a:ext cx="2057040" cy="102852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402000"/>
                </a:solidFill>
                <a:latin typeface="Arial"/>
              </a:rPr>
              <a:t>облитерирующие заболевания сосудов нижних конечностей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26" name="Line 19"/>
          <p:cNvSpPr/>
          <p:nvPr/>
        </p:nvSpPr>
        <p:spPr>
          <a:xfrm>
            <a:off x="3933720" y="1671480"/>
            <a:ext cx="2654280" cy="28440"/>
          </a:xfrm>
          <a:prstGeom prst="line">
            <a:avLst/>
          </a:prstGeom>
          <a:ln w="9525">
            <a:solidFill>
              <a:srgbClr val="402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7" name="Line 20"/>
          <p:cNvSpPr/>
          <p:nvPr/>
        </p:nvSpPr>
        <p:spPr>
          <a:xfrm>
            <a:off x="3916080" y="2125440"/>
            <a:ext cx="2637000" cy="312840"/>
          </a:xfrm>
          <a:prstGeom prst="line">
            <a:avLst/>
          </a:prstGeom>
          <a:ln w="38100">
            <a:solidFill>
              <a:srgbClr val="FF33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8" name="Line 21"/>
          <p:cNvSpPr/>
          <p:nvPr/>
        </p:nvSpPr>
        <p:spPr>
          <a:xfrm>
            <a:off x="3949560" y="2286000"/>
            <a:ext cx="3009960" cy="3708360"/>
          </a:xfrm>
          <a:prstGeom prst="line">
            <a:avLst/>
          </a:prstGeom>
          <a:ln w="9525">
            <a:solidFill>
              <a:srgbClr val="402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9" name="Line 22"/>
          <p:cNvSpPr/>
          <p:nvPr/>
        </p:nvSpPr>
        <p:spPr>
          <a:xfrm flipV="1">
            <a:off x="4444920" y="2565360"/>
            <a:ext cx="2071440" cy="228600"/>
          </a:xfrm>
          <a:prstGeom prst="line">
            <a:avLst/>
          </a:prstGeom>
          <a:ln w="38100">
            <a:solidFill>
              <a:srgbClr val="FF33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0" name="Line 23"/>
          <p:cNvSpPr/>
          <p:nvPr/>
        </p:nvSpPr>
        <p:spPr>
          <a:xfrm flipV="1">
            <a:off x="3886200" y="2636640"/>
            <a:ext cx="2557440" cy="716040"/>
          </a:xfrm>
          <a:prstGeom prst="line">
            <a:avLst/>
          </a:prstGeom>
          <a:ln w="38100">
            <a:solidFill>
              <a:srgbClr val="FF33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1" name="Line 24"/>
          <p:cNvSpPr/>
          <p:nvPr/>
        </p:nvSpPr>
        <p:spPr>
          <a:xfrm flipV="1">
            <a:off x="3898800" y="3425760"/>
            <a:ext cx="2660400" cy="41040"/>
          </a:xfrm>
          <a:prstGeom prst="line">
            <a:avLst/>
          </a:prstGeom>
          <a:ln w="9525">
            <a:solidFill>
              <a:srgbClr val="402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2" name="Line 25"/>
          <p:cNvSpPr/>
          <p:nvPr/>
        </p:nvSpPr>
        <p:spPr>
          <a:xfrm flipV="1">
            <a:off x="3876480" y="1989000"/>
            <a:ext cx="2639880" cy="1312920"/>
          </a:xfrm>
          <a:prstGeom prst="line">
            <a:avLst/>
          </a:prstGeom>
          <a:ln w="9525">
            <a:solidFill>
              <a:srgbClr val="402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3" name="Line 26"/>
          <p:cNvSpPr/>
          <p:nvPr/>
        </p:nvSpPr>
        <p:spPr>
          <a:xfrm>
            <a:off x="3873240" y="3551040"/>
            <a:ext cx="2832120" cy="525600"/>
          </a:xfrm>
          <a:prstGeom prst="line">
            <a:avLst/>
          </a:prstGeom>
          <a:ln w="9525">
            <a:solidFill>
              <a:srgbClr val="402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4" name="Line 27"/>
          <p:cNvSpPr/>
          <p:nvPr/>
        </p:nvSpPr>
        <p:spPr>
          <a:xfrm>
            <a:off x="3848040" y="3593880"/>
            <a:ext cx="2595600" cy="1419120"/>
          </a:xfrm>
          <a:prstGeom prst="line">
            <a:avLst/>
          </a:prstGeom>
          <a:ln w="9525">
            <a:solidFill>
              <a:srgbClr val="402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5" name="Line 28"/>
          <p:cNvSpPr/>
          <p:nvPr/>
        </p:nvSpPr>
        <p:spPr>
          <a:xfrm>
            <a:off x="3751200" y="4140000"/>
            <a:ext cx="3052800" cy="2025720"/>
          </a:xfrm>
          <a:prstGeom prst="line">
            <a:avLst/>
          </a:prstGeom>
          <a:ln w="9525">
            <a:solidFill>
              <a:srgbClr val="402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6" name="Line 29"/>
          <p:cNvSpPr/>
          <p:nvPr/>
        </p:nvSpPr>
        <p:spPr>
          <a:xfrm flipV="1">
            <a:off x="3860640" y="4216320"/>
            <a:ext cx="2793960" cy="368280"/>
          </a:xfrm>
          <a:prstGeom prst="line">
            <a:avLst/>
          </a:prstGeom>
          <a:ln w="9525">
            <a:solidFill>
              <a:srgbClr val="402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7" name="Line 30"/>
          <p:cNvSpPr/>
          <p:nvPr/>
        </p:nvSpPr>
        <p:spPr>
          <a:xfrm>
            <a:off x="3962160" y="5067000"/>
            <a:ext cx="2481480" cy="90720"/>
          </a:xfrm>
          <a:prstGeom prst="line">
            <a:avLst/>
          </a:prstGeom>
          <a:ln w="9525">
            <a:solidFill>
              <a:srgbClr val="402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8" name="Line 31"/>
          <p:cNvSpPr/>
          <p:nvPr/>
        </p:nvSpPr>
        <p:spPr>
          <a:xfrm flipV="1">
            <a:off x="3911400" y="3535200"/>
            <a:ext cx="2708280" cy="1405080"/>
          </a:xfrm>
          <a:prstGeom prst="line">
            <a:avLst/>
          </a:prstGeom>
          <a:ln w="9525">
            <a:solidFill>
              <a:srgbClr val="402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39" name="Line 32"/>
          <p:cNvSpPr/>
          <p:nvPr/>
        </p:nvSpPr>
        <p:spPr>
          <a:xfrm flipV="1">
            <a:off x="3995640" y="2636640"/>
            <a:ext cx="2448000" cy="2232000"/>
          </a:xfrm>
          <a:prstGeom prst="line">
            <a:avLst/>
          </a:prstGeom>
          <a:ln w="38100">
            <a:solidFill>
              <a:srgbClr val="FF33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0" name="Line 33"/>
          <p:cNvSpPr/>
          <p:nvPr/>
        </p:nvSpPr>
        <p:spPr>
          <a:xfrm>
            <a:off x="3936960" y="5727600"/>
            <a:ext cx="2867040" cy="365040"/>
          </a:xfrm>
          <a:prstGeom prst="line">
            <a:avLst/>
          </a:prstGeom>
          <a:ln w="9525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1" name="Line 34"/>
          <p:cNvSpPr/>
          <p:nvPr/>
        </p:nvSpPr>
        <p:spPr>
          <a:xfrm flipV="1">
            <a:off x="3924000" y="2743200"/>
            <a:ext cx="2552760" cy="2990520"/>
          </a:xfrm>
          <a:prstGeom prst="line">
            <a:avLst/>
          </a:prstGeom>
          <a:ln w="38100">
            <a:solidFill>
              <a:srgbClr val="FF33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2" name="Line 35"/>
          <p:cNvSpPr/>
          <p:nvPr/>
        </p:nvSpPr>
        <p:spPr>
          <a:xfrm flipV="1">
            <a:off x="4035240" y="4287600"/>
            <a:ext cx="2800440" cy="2068560"/>
          </a:xfrm>
          <a:prstGeom prst="line">
            <a:avLst/>
          </a:prstGeom>
          <a:ln w="9525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43" name="Rectangle 4"/>
          <p:cNvSpPr/>
          <p:nvPr/>
        </p:nvSpPr>
        <p:spPr>
          <a:xfrm>
            <a:off x="835200" y="2565360"/>
            <a:ext cx="3604680" cy="502920"/>
          </a:xfrm>
          <a:prstGeom prst="rect">
            <a:avLst/>
          </a:prstGeom>
          <a:noFill/>
          <a:ln w="28575">
            <a:solidFill>
              <a:srgbClr val="FF33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-US" sz="1200" b="1" strike="noStrike" spc="-1">
                <a:solidFill>
                  <a:srgbClr val="9A7F32"/>
                </a:solidFill>
                <a:latin typeface="Arial"/>
              </a:rPr>
              <a:t>z</a:t>
            </a:r>
            <a:r>
              <a:rPr lang="ru-RU" sz="1200" b="1" strike="noStrike" spc="-1">
                <a:solidFill>
                  <a:srgbClr val="9A7F32"/>
                </a:solidFill>
                <a:latin typeface="Arial"/>
              </a:rPr>
              <a:t> 82.4 – в семейном анамнезе – заболевания сердечно-сосудистой системы</a:t>
            </a:r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Rectangle 2"/>
          <p:cNvSpPr txBox="1"/>
          <p:nvPr/>
        </p:nvSpPr>
        <p:spPr>
          <a:xfrm>
            <a:off x="1403280" y="260280"/>
            <a:ext cx="7129080" cy="115200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 dirty="0">
                <a:solidFill>
                  <a:srgbClr val="BA2D2D"/>
                </a:solidFill>
                <a:latin typeface="Times New Roman"/>
              </a:rPr>
              <a:t>Алгоритм проведения </a:t>
            </a:r>
            <a:r>
              <a:rPr lang="ru-RU" sz="3600" b="0" strike="noStrike" spc="-1" dirty="0" err="1">
                <a:solidFill>
                  <a:srgbClr val="BA2D2D"/>
                </a:solidFill>
                <a:latin typeface="Times New Roman"/>
              </a:rPr>
              <a:t>скрининговых</a:t>
            </a:r>
            <a:r>
              <a:rPr lang="ru-RU" sz="3600" b="0" strike="noStrike" spc="-1" dirty="0">
                <a:solidFill>
                  <a:srgbClr val="BA2D2D"/>
                </a:solidFill>
                <a:latin typeface="Times New Roman"/>
              </a:rPr>
              <a:t> мероприятий</a:t>
            </a:r>
            <a:endParaRPr lang="ru-RU" sz="3600" b="0" strike="noStrike" spc="-1" dirty="0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545" name="Rectangle 3"/>
          <p:cNvSpPr txBox="1"/>
          <p:nvPr/>
        </p:nvSpPr>
        <p:spPr>
          <a:xfrm>
            <a:off x="468360" y="1557360"/>
            <a:ext cx="8229240" cy="38858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CE9964"/>
              </a:buClr>
              <a:buSzPct val="90000"/>
              <a:buFont typeface="Monotype Sorts" charset="2"/>
              <a:buChar char=""/>
            </a:pPr>
            <a:r>
              <a:rPr lang="en-US" sz="3200" b="0" strike="noStrike" spc="-1">
                <a:solidFill>
                  <a:srgbClr val="FF0000"/>
                </a:solidFill>
                <a:latin typeface="Times New Roman"/>
              </a:rPr>
              <a:t>II </a:t>
            </a:r>
            <a:r>
              <a:rPr lang="ru-RU" sz="3200" b="0" strike="noStrike" spc="-1">
                <a:solidFill>
                  <a:srgbClr val="FF0000"/>
                </a:solidFill>
                <a:latin typeface="Times New Roman"/>
              </a:rPr>
              <a:t>этап – «Целевой скрининг»</a:t>
            </a:r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546" name="Oval 4"/>
          <p:cNvSpPr/>
          <p:nvPr/>
        </p:nvSpPr>
        <p:spPr>
          <a:xfrm>
            <a:off x="3059280" y="2133720"/>
            <a:ext cx="2736360" cy="431280"/>
          </a:xfrm>
          <a:prstGeom prst="ellipse">
            <a:avLst/>
          </a:prstGeom>
          <a:noFill/>
          <a:ln w="19050">
            <a:solidFill>
              <a:srgbClr val="402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FF"/>
                </a:solidFill>
                <a:latin typeface="Arial"/>
              </a:rPr>
              <a:t>пациенты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47" name="Rectangle 5"/>
          <p:cNvSpPr/>
          <p:nvPr/>
        </p:nvSpPr>
        <p:spPr>
          <a:xfrm>
            <a:off x="2268360" y="3002760"/>
            <a:ext cx="4968360" cy="365040"/>
          </a:xfrm>
          <a:prstGeom prst="rect">
            <a:avLst/>
          </a:prstGeom>
          <a:noFill/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402000"/>
                </a:solidFill>
                <a:latin typeface="Arial"/>
              </a:rPr>
              <a:t>Методики «Целевого скрининга»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48" name="AutoShape 6"/>
          <p:cNvSpPr/>
          <p:nvPr/>
        </p:nvSpPr>
        <p:spPr>
          <a:xfrm>
            <a:off x="6703200" y="2133720"/>
            <a:ext cx="2364840" cy="364680"/>
          </a:xfrm>
          <a:prstGeom prst="wedgeRectCallout">
            <a:avLst>
              <a:gd name="adj1" fmla="val -56537"/>
              <a:gd name="adj2" fmla="val 168144"/>
            </a:avLst>
          </a:prstGeom>
          <a:noFill/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402000"/>
                </a:solidFill>
                <a:latin typeface="Arial"/>
              </a:rPr>
              <a:t>Врачи-специалисты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49" name="Line 7"/>
          <p:cNvSpPr/>
          <p:nvPr/>
        </p:nvSpPr>
        <p:spPr>
          <a:xfrm>
            <a:off x="4356000" y="2565360"/>
            <a:ext cx="360" cy="431640"/>
          </a:xfrm>
          <a:prstGeom prst="line">
            <a:avLst/>
          </a:prstGeom>
          <a:ln w="9525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0" name="Rectangle 8"/>
          <p:cNvSpPr/>
          <p:nvPr/>
        </p:nvSpPr>
        <p:spPr>
          <a:xfrm>
            <a:off x="1042920" y="3789360"/>
            <a:ext cx="1371240" cy="1582200"/>
          </a:xfrm>
          <a:prstGeom prst="rect">
            <a:avLst/>
          </a:prstGeom>
          <a:noFill/>
          <a:ln w="1587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402000"/>
                </a:solidFill>
                <a:latin typeface="Arial"/>
              </a:rPr>
              <a:t>Критерии заболевания или высокого риска его развития не выявлено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51" name="Rectangle 9"/>
          <p:cNvSpPr/>
          <p:nvPr/>
        </p:nvSpPr>
        <p:spPr>
          <a:xfrm>
            <a:off x="2484360" y="3789360"/>
            <a:ext cx="2447640" cy="571320"/>
          </a:xfrm>
          <a:prstGeom prst="rect">
            <a:avLst/>
          </a:prstGeom>
          <a:noFill/>
          <a:ln w="1587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402000"/>
                </a:solidFill>
                <a:latin typeface="Arial"/>
              </a:rPr>
              <a:t>Выявлен высокий риск развития заболевания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52" name="Rectangle 10"/>
          <p:cNvSpPr/>
          <p:nvPr/>
        </p:nvSpPr>
        <p:spPr>
          <a:xfrm>
            <a:off x="5796000" y="3789360"/>
            <a:ext cx="2736360" cy="571320"/>
          </a:xfrm>
          <a:prstGeom prst="rect">
            <a:avLst/>
          </a:prstGeom>
          <a:noFill/>
          <a:ln w="1587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400" b="1" strike="noStrike" spc="-1">
                <a:solidFill>
                  <a:srgbClr val="402000"/>
                </a:solidFill>
                <a:latin typeface="Arial"/>
              </a:rPr>
              <a:t>Выявлены критерии  заболевания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53" name="Oval 11"/>
          <p:cNvSpPr/>
          <p:nvPr/>
        </p:nvSpPr>
        <p:spPr>
          <a:xfrm>
            <a:off x="3276720" y="4797360"/>
            <a:ext cx="4679640" cy="502920"/>
          </a:xfrm>
          <a:prstGeom prst="ellipse">
            <a:avLst/>
          </a:prstGeom>
          <a:noFill/>
          <a:ln w="19050">
            <a:solidFill>
              <a:srgbClr val="402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402000"/>
                </a:solidFill>
                <a:latin typeface="Arial"/>
              </a:rPr>
              <a:t>Верификация  или исключение диагноза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554" name="Line 12"/>
          <p:cNvSpPr/>
          <p:nvPr/>
        </p:nvSpPr>
        <p:spPr>
          <a:xfrm flipH="1">
            <a:off x="1979280" y="3357360"/>
            <a:ext cx="1729080" cy="432000"/>
          </a:xfrm>
          <a:prstGeom prst="line">
            <a:avLst/>
          </a:prstGeom>
          <a:ln w="9525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5" name="Line 13"/>
          <p:cNvSpPr/>
          <p:nvPr/>
        </p:nvSpPr>
        <p:spPr>
          <a:xfrm>
            <a:off x="3995640" y="3357360"/>
            <a:ext cx="360" cy="432000"/>
          </a:xfrm>
          <a:prstGeom prst="line">
            <a:avLst/>
          </a:prstGeom>
          <a:ln w="9525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6" name="Line 14"/>
          <p:cNvSpPr/>
          <p:nvPr/>
        </p:nvSpPr>
        <p:spPr>
          <a:xfrm>
            <a:off x="5651280" y="3357360"/>
            <a:ext cx="289080" cy="358920"/>
          </a:xfrm>
          <a:prstGeom prst="line">
            <a:avLst/>
          </a:prstGeom>
          <a:ln w="9525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7" name="Line 15"/>
          <p:cNvSpPr/>
          <p:nvPr/>
        </p:nvSpPr>
        <p:spPr>
          <a:xfrm>
            <a:off x="3779640" y="4365360"/>
            <a:ext cx="504720" cy="432000"/>
          </a:xfrm>
          <a:prstGeom prst="line">
            <a:avLst/>
          </a:prstGeom>
          <a:ln w="9525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8" name="Line 16"/>
          <p:cNvSpPr/>
          <p:nvPr/>
        </p:nvSpPr>
        <p:spPr>
          <a:xfrm flipH="1">
            <a:off x="6516360" y="4365360"/>
            <a:ext cx="287640" cy="432000"/>
          </a:xfrm>
          <a:prstGeom prst="line">
            <a:avLst/>
          </a:prstGeom>
          <a:ln w="9525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9" name="Oval 17"/>
          <p:cNvSpPr/>
          <p:nvPr/>
        </p:nvSpPr>
        <p:spPr>
          <a:xfrm>
            <a:off x="1041480" y="5244480"/>
            <a:ext cx="3458880" cy="1678680"/>
          </a:xfrm>
          <a:prstGeom prst="ellipse">
            <a:avLst/>
          </a:prstGeom>
          <a:noFill/>
          <a:ln w="19050">
            <a:solidFill>
              <a:srgbClr val="402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402000"/>
                </a:solidFill>
                <a:latin typeface="Arial"/>
              </a:rPr>
              <a:t>Определение объема реабилитационных мероприятий 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560" name="Oval 18"/>
          <p:cNvSpPr/>
          <p:nvPr/>
        </p:nvSpPr>
        <p:spPr>
          <a:xfrm>
            <a:off x="6372360" y="5734080"/>
            <a:ext cx="2771280" cy="790200"/>
          </a:xfrm>
          <a:prstGeom prst="ellipse">
            <a:avLst/>
          </a:prstGeom>
          <a:noFill/>
          <a:ln w="19050">
            <a:solidFill>
              <a:srgbClr val="402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trike="noStrike" spc="-1">
                <a:solidFill>
                  <a:srgbClr val="402000"/>
                </a:solidFill>
                <a:latin typeface="Arial"/>
              </a:rPr>
              <a:t>Назначение терапии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561" name="Line 19"/>
          <p:cNvSpPr/>
          <p:nvPr/>
        </p:nvSpPr>
        <p:spPr>
          <a:xfrm flipH="1">
            <a:off x="4427280" y="5300640"/>
            <a:ext cx="576360" cy="577800"/>
          </a:xfrm>
          <a:prstGeom prst="line">
            <a:avLst/>
          </a:prstGeom>
          <a:ln w="9525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62" name="Line 20"/>
          <p:cNvSpPr/>
          <p:nvPr/>
        </p:nvSpPr>
        <p:spPr>
          <a:xfrm>
            <a:off x="6156000" y="5300640"/>
            <a:ext cx="576360" cy="576000"/>
          </a:xfrm>
          <a:prstGeom prst="line">
            <a:avLst/>
          </a:prstGeom>
          <a:ln w="9525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Rectangle 2"/>
          <p:cNvSpPr txBox="1"/>
          <p:nvPr/>
        </p:nvSpPr>
        <p:spPr>
          <a:xfrm>
            <a:off x="250920" y="-63360"/>
            <a:ext cx="8713440" cy="69192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 anchorCtr="1">
            <a:noAutofit/>
          </a:bodyPr>
          <a:lstStyle/>
          <a:p>
            <a:pPr>
              <a:lnSpc>
                <a:spcPct val="100000"/>
              </a:lnSpc>
            </a:pPr>
            <a:r>
              <a:rPr dirty="0"/>
              <a:t/>
            </a:r>
            <a:br>
              <a:rPr dirty="0"/>
            </a:br>
            <a:r>
              <a:rPr lang="ru-RU" sz="2000" b="0" strike="noStrike" spc="-1" dirty="0">
                <a:solidFill>
                  <a:srgbClr val="CD3333"/>
                </a:solidFill>
                <a:latin typeface="Times New Roman"/>
              </a:rPr>
              <a:t>Алгоритм активного выявления больных хроническими социально-значимыми заболеваниями и факторами риска их развития</a:t>
            </a:r>
            <a:endParaRPr lang="ru-RU" sz="2000" b="0" strike="noStrike" spc="-1" dirty="0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564" name="Oval 4"/>
          <p:cNvSpPr/>
          <p:nvPr/>
        </p:nvSpPr>
        <p:spPr>
          <a:xfrm>
            <a:off x="3419640" y="692280"/>
            <a:ext cx="1872720" cy="433080"/>
          </a:xfrm>
          <a:prstGeom prst="ellipse">
            <a:avLst/>
          </a:prstGeom>
          <a:solidFill>
            <a:srgbClr val="00B8FF"/>
          </a:solidFill>
          <a:ln w="9525">
            <a:solidFill>
              <a:srgbClr val="402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BFAE2"/>
                </a:solidFill>
                <a:latin typeface="Arial"/>
                <a:ea typeface="Lucida Sans Unicode"/>
              </a:rPr>
              <a:t>Пациент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65" name="Oval 5"/>
          <p:cNvSpPr/>
          <p:nvPr/>
        </p:nvSpPr>
        <p:spPr>
          <a:xfrm>
            <a:off x="6156360" y="765000"/>
            <a:ext cx="2808000" cy="647280"/>
          </a:xfrm>
          <a:prstGeom prst="ellipse">
            <a:avLst/>
          </a:prstGeom>
          <a:solidFill>
            <a:srgbClr val="00B8FF"/>
          </a:solidFill>
          <a:ln w="9525">
            <a:solidFill>
              <a:srgbClr val="402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BFAE2"/>
                </a:solidFill>
                <a:latin typeface="Arial"/>
                <a:ea typeface="Lucida Sans Unicode"/>
              </a:rPr>
              <a:t>Медицинская сестра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BFAE2"/>
                </a:solidFill>
                <a:latin typeface="Arial"/>
                <a:ea typeface="Lucida Sans Unicode"/>
              </a:rPr>
              <a:t> врача общей практики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66" name="Oval 6"/>
          <p:cNvSpPr/>
          <p:nvPr/>
        </p:nvSpPr>
        <p:spPr>
          <a:xfrm>
            <a:off x="3203640" y="1341360"/>
            <a:ext cx="2304720" cy="574200"/>
          </a:xfrm>
          <a:prstGeom prst="ellipse">
            <a:avLst/>
          </a:prstGeom>
          <a:solidFill>
            <a:srgbClr val="FFFFCC"/>
          </a:solidFill>
          <a:ln w="9525">
            <a:solidFill>
              <a:srgbClr val="402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CD3333"/>
                </a:solidFill>
                <a:latin typeface="Arial"/>
                <a:ea typeface="Lucida Sans Unicode"/>
              </a:rPr>
              <a:t>Анкетирование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67" name="Rectangle 8"/>
          <p:cNvSpPr/>
          <p:nvPr/>
        </p:nvSpPr>
        <p:spPr>
          <a:xfrm>
            <a:off x="611280" y="1773360"/>
            <a:ext cx="2015640" cy="1150560"/>
          </a:xfrm>
          <a:prstGeom prst="rect">
            <a:avLst/>
          </a:prstGeom>
          <a:solidFill>
            <a:srgbClr val="99FFCC"/>
          </a:solidFill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402000"/>
                </a:solidFill>
                <a:latin typeface="Arial"/>
                <a:ea typeface="Lucida Sans Unicode"/>
              </a:rPr>
              <a:t>Не выявлено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402000"/>
                </a:solidFill>
                <a:latin typeface="Arial"/>
                <a:ea typeface="Lucida Sans Unicode"/>
              </a:rPr>
              <a:t>факторов риска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402000"/>
                </a:solidFill>
                <a:latin typeface="Arial"/>
                <a:ea typeface="Lucida Sans Unicode"/>
              </a:rPr>
              <a:t> развития заболеваний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402000"/>
                </a:solidFill>
                <a:latin typeface="Arial"/>
                <a:ea typeface="Lucida Sans Unicode"/>
              </a:rPr>
              <a:t>и их клинических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402000"/>
                </a:solidFill>
                <a:latin typeface="Arial"/>
                <a:ea typeface="Lucida Sans Unicode"/>
              </a:rPr>
              <a:t> проявлений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68" name="Rectangle 9"/>
          <p:cNvSpPr/>
          <p:nvPr/>
        </p:nvSpPr>
        <p:spPr>
          <a:xfrm>
            <a:off x="3276720" y="2133720"/>
            <a:ext cx="2447640" cy="863280"/>
          </a:xfrm>
          <a:prstGeom prst="rect">
            <a:avLst/>
          </a:prstGeom>
          <a:solidFill>
            <a:srgbClr val="99FFCC"/>
          </a:solidFill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402000"/>
                </a:solidFill>
                <a:latin typeface="Arial"/>
                <a:ea typeface="Lucida Sans Unicode"/>
              </a:rPr>
              <a:t>Выявлены факторы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402000"/>
                </a:solidFill>
                <a:latin typeface="Arial"/>
                <a:ea typeface="Lucida Sans Unicode"/>
              </a:rPr>
              <a:t> риска развития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402000"/>
                </a:solidFill>
                <a:latin typeface="Arial"/>
                <a:ea typeface="Lucida Sans Unicode"/>
              </a:rPr>
              <a:t> хронических заболеваний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569" name="Rectangle 10"/>
          <p:cNvSpPr/>
          <p:nvPr/>
        </p:nvSpPr>
        <p:spPr>
          <a:xfrm>
            <a:off x="6372360" y="1773360"/>
            <a:ext cx="2303280" cy="863280"/>
          </a:xfrm>
          <a:prstGeom prst="rect">
            <a:avLst/>
          </a:prstGeom>
          <a:solidFill>
            <a:srgbClr val="99FFCC"/>
          </a:solidFill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402000"/>
                </a:solidFill>
                <a:latin typeface="Arial"/>
                <a:ea typeface="Lucida Sans Unicode"/>
              </a:rPr>
              <a:t>Выявлены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402000"/>
                </a:solidFill>
                <a:latin typeface="Arial"/>
                <a:ea typeface="Lucida Sans Unicode"/>
              </a:rPr>
              <a:t>клинические проявления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402000"/>
                </a:solidFill>
                <a:latin typeface="Arial"/>
                <a:ea typeface="Lucida Sans Unicode"/>
              </a:rPr>
              <a:t>заболеваний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70" name="Oval 13"/>
          <p:cNvSpPr/>
          <p:nvPr/>
        </p:nvSpPr>
        <p:spPr>
          <a:xfrm>
            <a:off x="2195640" y="3141720"/>
            <a:ext cx="4319280" cy="720360"/>
          </a:xfrm>
          <a:prstGeom prst="ellipse">
            <a:avLst/>
          </a:prstGeom>
          <a:solidFill>
            <a:srgbClr val="FFFFCC"/>
          </a:solidFill>
          <a:ln w="9525">
            <a:solidFill>
              <a:srgbClr val="402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402000"/>
                </a:solidFill>
                <a:latin typeface="Arial"/>
                <a:ea typeface="Lucida Sans Unicode"/>
              </a:rPr>
              <a:t>«Целевой» скрининг по выявленным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402000"/>
                </a:solidFill>
                <a:latin typeface="Arial"/>
                <a:ea typeface="Lucida Sans Unicode"/>
              </a:rPr>
              <a:t>факторам риска  или их сочетанию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71" name="Oval 14"/>
          <p:cNvSpPr/>
          <p:nvPr/>
        </p:nvSpPr>
        <p:spPr>
          <a:xfrm>
            <a:off x="7020000" y="2781360"/>
            <a:ext cx="1800000" cy="647280"/>
          </a:xfrm>
          <a:prstGeom prst="ellipse">
            <a:avLst/>
          </a:prstGeom>
          <a:solidFill>
            <a:srgbClr val="00B8FF"/>
          </a:solidFill>
          <a:ln w="9525">
            <a:solidFill>
              <a:srgbClr val="402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FBFAE2"/>
                </a:solidFill>
                <a:latin typeface="Arial"/>
                <a:ea typeface="Lucida Sans Unicode"/>
              </a:rPr>
              <a:t>Врачи-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0" strike="noStrike" spc="-1">
                <a:solidFill>
                  <a:srgbClr val="FBFAE2"/>
                </a:solidFill>
                <a:latin typeface="Arial"/>
                <a:ea typeface="Lucida Sans Unicode"/>
              </a:rPr>
              <a:t>специалисты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572" name="Rectangle 15"/>
          <p:cNvSpPr/>
          <p:nvPr/>
        </p:nvSpPr>
        <p:spPr>
          <a:xfrm>
            <a:off x="250920" y="3357720"/>
            <a:ext cx="1655280" cy="1294920"/>
          </a:xfrm>
          <a:prstGeom prst="rect">
            <a:avLst/>
          </a:prstGeom>
          <a:solidFill>
            <a:srgbClr val="CCFFFF"/>
          </a:solidFill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402000"/>
                </a:solidFill>
                <a:latin typeface="Arial"/>
                <a:ea typeface="Lucida Sans Unicode"/>
              </a:rPr>
              <a:t>Критерии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402000"/>
                </a:solidFill>
                <a:latin typeface="Arial"/>
                <a:ea typeface="Lucida Sans Unicode"/>
              </a:rPr>
              <a:t>заболевания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402000"/>
                </a:solidFill>
                <a:latin typeface="Arial"/>
                <a:ea typeface="Lucida Sans Unicode"/>
              </a:rPr>
              <a:t> или высокого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402000"/>
                </a:solidFill>
                <a:latin typeface="Arial"/>
                <a:ea typeface="Lucida Sans Unicode"/>
              </a:rPr>
              <a:t>риска  его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402000"/>
                </a:solidFill>
                <a:latin typeface="Arial"/>
                <a:ea typeface="Lucida Sans Unicode"/>
              </a:rPr>
              <a:t>развития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402000"/>
                </a:solidFill>
                <a:latin typeface="Arial"/>
                <a:ea typeface="Lucida Sans Unicode"/>
              </a:rPr>
              <a:t>не выявлено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73" name="Rectangle 16"/>
          <p:cNvSpPr/>
          <p:nvPr/>
        </p:nvSpPr>
        <p:spPr>
          <a:xfrm>
            <a:off x="2987640" y="4005360"/>
            <a:ext cx="2736360" cy="576000"/>
          </a:xfrm>
          <a:prstGeom prst="rect">
            <a:avLst/>
          </a:prstGeom>
          <a:solidFill>
            <a:srgbClr val="CCFFFF"/>
          </a:solidFill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500" b="0" strike="noStrike" spc="-1">
                <a:solidFill>
                  <a:srgbClr val="402000"/>
                </a:solidFill>
                <a:latin typeface="Arial"/>
                <a:ea typeface="Lucida Sans Unicode"/>
              </a:rPr>
              <a:t>Выявлен высокий</a:t>
            </a:r>
            <a:endParaRPr lang="ru-RU" sz="15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500" b="0" strike="noStrike" spc="-1">
                <a:solidFill>
                  <a:srgbClr val="402000"/>
                </a:solidFill>
                <a:latin typeface="Arial"/>
                <a:ea typeface="Lucida Sans Unicode"/>
              </a:rPr>
              <a:t> риск развития заболевания</a:t>
            </a:r>
            <a:endParaRPr lang="ru-RU" sz="1500" b="0" strike="noStrike" spc="-1">
              <a:latin typeface="Arial"/>
            </a:endParaRPr>
          </a:p>
        </p:txBody>
      </p:sp>
      <p:sp>
        <p:nvSpPr>
          <p:cNvPr id="574" name="Rectangle 17"/>
          <p:cNvSpPr/>
          <p:nvPr/>
        </p:nvSpPr>
        <p:spPr>
          <a:xfrm>
            <a:off x="6659640" y="3789360"/>
            <a:ext cx="2160360" cy="647280"/>
          </a:xfrm>
          <a:prstGeom prst="rect">
            <a:avLst/>
          </a:prstGeom>
          <a:solidFill>
            <a:srgbClr val="CCFFFF"/>
          </a:solidFill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500" b="0" strike="noStrike" spc="-1">
                <a:solidFill>
                  <a:srgbClr val="402000"/>
                </a:solidFill>
                <a:latin typeface="Arial"/>
                <a:ea typeface="Lucida Sans Unicode"/>
              </a:rPr>
              <a:t>Выявлены </a:t>
            </a:r>
            <a:endParaRPr lang="ru-RU" sz="15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500" b="0" strike="noStrike" spc="-1">
                <a:solidFill>
                  <a:srgbClr val="402000"/>
                </a:solidFill>
                <a:latin typeface="Arial"/>
                <a:ea typeface="Lucida Sans Unicode"/>
              </a:rPr>
              <a:t>критерии заболевания</a:t>
            </a:r>
            <a:endParaRPr lang="ru-RU" sz="1500" b="0" strike="noStrike" spc="-1">
              <a:latin typeface="Arial"/>
            </a:endParaRPr>
          </a:p>
        </p:txBody>
      </p:sp>
      <p:sp>
        <p:nvSpPr>
          <p:cNvPr id="575" name="Oval 18"/>
          <p:cNvSpPr/>
          <p:nvPr/>
        </p:nvSpPr>
        <p:spPr>
          <a:xfrm>
            <a:off x="4859280" y="4653000"/>
            <a:ext cx="4284360" cy="504360"/>
          </a:xfrm>
          <a:prstGeom prst="ellipse">
            <a:avLst/>
          </a:prstGeom>
          <a:solidFill>
            <a:srgbClr val="FFFFCC"/>
          </a:solidFill>
          <a:ln w="9525">
            <a:solidFill>
              <a:srgbClr val="402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500" b="0" strike="noStrike" spc="-1">
                <a:solidFill>
                  <a:srgbClr val="402000"/>
                </a:solidFill>
                <a:latin typeface="Arial"/>
                <a:ea typeface="Lucida Sans Unicode"/>
              </a:rPr>
              <a:t>Верификация или исключение диагноза</a:t>
            </a:r>
            <a:endParaRPr lang="ru-RU" sz="1500" b="0" strike="noStrike" spc="-1">
              <a:latin typeface="Arial"/>
            </a:endParaRPr>
          </a:p>
        </p:txBody>
      </p:sp>
      <p:sp>
        <p:nvSpPr>
          <p:cNvPr id="576" name="Rectangle 19"/>
          <p:cNvSpPr/>
          <p:nvPr/>
        </p:nvSpPr>
        <p:spPr>
          <a:xfrm>
            <a:off x="179280" y="4797360"/>
            <a:ext cx="4105080" cy="791640"/>
          </a:xfrm>
          <a:prstGeom prst="rect">
            <a:avLst/>
          </a:prstGeom>
          <a:solidFill>
            <a:srgbClr val="99FFCC"/>
          </a:solidFill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500" b="0" strike="noStrike" spc="-1">
                <a:solidFill>
                  <a:srgbClr val="402000"/>
                </a:solidFill>
                <a:latin typeface="Arial"/>
                <a:ea typeface="Lucida Sans Unicode"/>
              </a:rPr>
              <a:t>Определение объема </a:t>
            </a:r>
            <a:endParaRPr lang="ru-RU" sz="15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500" b="0" strike="noStrike" spc="-1">
                <a:solidFill>
                  <a:srgbClr val="402000"/>
                </a:solidFill>
                <a:latin typeface="Arial"/>
                <a:ea typeface="Lucida Sans Unicode"/>
              </a:rPr>
              <a:t>Реабилитационных мероприятий, </a:t>
            </a:r>
            <a:endParaRPr lang="ru-RU" sz="15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500" b="0" strike="noStrike" spc="-1">
                <a:solidFill>
                  <a:srgbClr val="402000"/>
                </a:solidFill>
                <a:latin typeface="Arial"/>
                <a:ea typeface="Lucida Sans Unicode"/>
              </a:rPr>
              <a:t>в том числе медикаментозной терапии</a:t>
            </a:r>
            <a:endParaRPr lang="ru-RU" sz="1500" b="0" strike="noStrike" spc="-1">
              <a:latin typeface="Arial"/>
            </a:endParaRPr>
          </a:p>
        </p:txBody>
      </p:sp>
      <p:sp>
        <p:nvSpPr>
          <p:cNvPr id="577" name="Rectangle 20"/>
          <p:cNvSpPr/>
          <p:nvPr/>
        </p:nvSpPr>
        <p:spPr>
          <a:xfrm>
            <a:off x="4427640" y="5157720"/>
            <a:ext cx="4419360" cy="647280"/>
          </a:xfrm>
          <a:prstGeom prst="rect">
            <a:avLst/>
          </a:prstGeom>
          <a:solidFill>
            <a:srgbClr val="99FFCC"/>
          </a:solidFill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402000"/>
                </a:solidFill>
                <a:latin typeface="Arial"/>
                <a:ea typeface="Lucida Sans Unicode"/>
              </a:rPr>
              <a:t>Взятие на Д учет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402000"/>
                </a:solidFill>
                <a:latin typeface="Arial"/>
                <a:ea typeface="Lucida Sans Unicode"/>
              </a:rPr>
              <a:t>проведение лечебно-диагностических 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402000"/>
                </a:solidFill>
                <a:latin typeface="Arial"/>
                <a:ea typeface="Lucida Sans Unicode"/>
              </a:rPr>
              <a:t>и реабилитационных  мероприятий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78" name="Oval 21"/>
          <p:cNvSpPr/>
          <p:nvPr/>
        </p:nvSpPr>
        <p:spPr>
          <a:xfrm>
            <a:off x="6983280" y="6021360"/>
            <a:ext cx="2160360" cy="647280"/>
          </a:xfrm>
          <a:prstGeom prst="ellipse">
            <a:avLst/>
          </a:prstGeom>
          <a:solidFill>
            <a:srgbClr val="00B8FF"/>
          </a:solidFill>
          <a:ln w="9525">
            <a:solidFill>
              <a:srgbClr val="402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500" b="0" strike="noStrike" spc="-1">
                <a:solidFill>
                  <a:srgbClr val="FBFAE2"/>
                </a:solidFill>
                <a:latin typeface="Arial"/>
                <a:ea typeface="Lucida Sans Unicode"/>
              </a:rPr>
              <a:t>Наблюдение  </a:t>
            </a:r>
            <a:endParaRPr lang="ru-RU" sz="15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500" b="0" strike="noStrike" spc="-1">
                <a:solidFill>
                  <a:srgbClr val="FBFAE2"/>
                </a:solidFill>
                <a:latin typeface="Arial"/>
                <a:ea typeface="Lucida Sans Unicode"/>
              </a:rPr>
              <a:t>врача-специалиста</a:t>
            </a:r>
            <a:endParaRPr lang="ru-RU" sz="1500" b="0" strike="noStrike" spc="-1">
              <a:latin typeface="Arial"/>
            </a:endParaRPr>
          </a:p>
        </p:txBody>
      </p:sp>
      <p:sp>
        <p:nvSpPr>
          <p:cNvPr id="579" name="Oval 22"/>
          <p:cNvSpPr/>
          <p:nvPr/>
        </p:nvSpPr>
        <p:spPr>
          <a:xfrm>
            <a:off x="4286160" y="6072120"/>
            <a:ext cx="2499840" cy="785520"/>
          </a:xfrm>
          <a:prstGeom prst="ellipse">
            <a:avLst/>
          </a:prstGeom>
          <a:solidFill>
            <a:srgbClr val="00B8FF"/>
          </a:solidFill>
          <a:ln w="9525">
            <a:solidFill>
              <a:srgbClr val="402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500" b="0" strike="noStrike" spc="-1">
                <a:solidFill>
                  <a:srgbClr val="FBFAE2"/>
                </a:solidFill>
                <a:latin typeface="Arial"/>
                <a:ea typeface="Lucida Sans Unicode"/>
              </a:rPr>
              <a:t>Наблюдение </a:t>
            </a:r>
            <a:endParaRPr lang="ru-RU" sz="15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500" b="0" strike="noStrike" spc="-1">
                <a:solidFill>
                  <a:srgbClr val="FBFAE2"/>
                </a:solidFill>
                <a:latin typeface="Arial"/>
                <a:ea typeface="Lucida Sans Unicode"/>
              </a:rPr>
              <a:t>врачом общей практики</a:t>
            </a:r>
            <a:endParaRPr lang="ru-RU" sz="1500" b="0" strike="noStrike" spc="-1">
              <a:latin typeface="Arial"/>
            </a:endParaRPr>
          </a:p>
        </p:txBody>
      </p:sp>
      <p:sp>
        <p:nvSpPr>
          <p:cNvPr id="580" name="Oval 23"/>
          <p:cNvSpPr/>
          <p:nvPr/>
        </p:nvSpPr>
        <p:spPr>
          <a:xfrm>
            <a:off x="179280" y="5950080"/>
            <a:ext cx="576000" cy="431280"/>
          </a:xfrm>
          <a:prstGeom prst="ellipse">
            <a:avLst/>
          </a:prstGeom>
          <a:solidFill>
            <a:srgbClr val="00B8FF"/>
          </a:solidFill>
          <a:ln w="9525">
            <a:solidFill>
              <a:srgbClr val="402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BFAE2"/>
                </a:solidFill>
                <a:latin typeface="Arial"/>
                <a:ea typeface="Lucida Sans Unicode"/>
              </a:rPr>
              <a:t>овл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81" name="Oval 24"/>
          <p:cNvSpPr/>
          <p:nvPr/>
        </p:nvSpPr>
        <p:spPr>
          <a:xfrm>
            <a:off x="755640" y="5950080"/>
            <a:ext cx="576000" cy="431280"/>
          </a:xfrm>
          <a:prstGeom prst="ellipse">
            <a:avLst/>
          </a:prstGeom>
          <a:solidFill>
            <a:srgbClr val="00B8FF"/>
          </a:solidFill>
          <a:ln w="9525">
            <a:solidFill>
              <a:srgbClr val="402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BFAE2"/>
                </a:solidFill>
                <a:latin typeface="Arial"/>
                <a:ea typeface="Lucida Sans Unicode"/>
              </a:rPr>
              <a:t>лфк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582" name="Oval 25"/>
          <p:cNvSpPr/>
          <p:nvPr/>
        </p:nvSpPr>
        <p:spPr>
          <a:xfrm>
            <a:off x="1332000" y="5802480"/>
            <a:ext cx="1223640" cy="934560"/>
          </a:xfrm>
          <a:prstGeom prst="ellipse">
            <a:avLst/>
          </a:prstGeom>
          <a:solidFill>
            <a:srgbClr val="00B8FF"/>
          </a:solidFill>
          <a:ln w="9525">
            <a:solidFill>
              <a:srgbClr val="402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BFAE2"/>
                </a:solidFill>
                <a:latin typeface="Arial"/>
                <a:ea typeface="Lucida Sans Unicode"/>
              </a:rPr>
              <a:t>Обучающие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BFAE2"/>
                </a:solidFill>
                <a:latin typeface="Arial"/>
                <a:ea typeface="Lucida Sans Unicode"/>
              </a:rPr>
              <a:t> школы для</a:t>
            </a:r>
            <a:endParaRPr lang="ru-RU" sz="14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FBFAE2"/>
                </a:solidFill>
                <a:latin typeface="Arial"/>
                <a:ea typeface="Lucida Sans Unicode"/>
              </a:rPr>
              <a:t> пациентов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583" name="Oval 26"/>
          <p:cNvSpPr/>
          <p:nvPr/>
        </p:nvSpPr>
        <p:spPr>
          <a:xfrm>
            <a:off x="2544840" y="5827680"/>
            <a:ext cx="1450440" cy="921960"/>
          </a:xfrm>
          <a:prstGeom prst="ellipse">
            <a:avLst/>
          </a:prstGeom>
          <a:solidFill>
            <a:srgbClr val="00B8FF"/>
          </a:solidFill>
          <a:ln w="9525">
            <a:solidFill>
              <a:srgbClr val="402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BFAE2"/>
                </a:solidFill>
                <a:latin typeface="Arial"/>
                <a:ea typeface="Lucida Sans Unicode"/>
              </a:rPr>
              <a:t>Кабинет 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BFAE2"/>
                </a:solidFill>
                <a:latin typeface="Arial"/>
                <a:ea typeface="Lucida Sans Unicode"/>
              </a:rPr>
              <a:t>никотиновой</a:t>
            </a:r>
            <a:endParaRPr lang="ru-RU" sz="14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BFAE2"/>
                </a:solidFill>
                <a:latin typeface="Arial"/>
                <a:ea typeface="Lucida Sans Unicode"/>
              </a:rPr>
              <a:t> зависимости 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584" name="Line 27"/>
          <p:cNvSpPr/>
          <p:nvPr/>
        </p:nvSpPr>
        <p:spPr>
          <a:xfrm>
            <a:off x="4356000" y="1125360"/>
            <a:ext cx="360" cy="216000"/>
          </a:xfrm>
          <a:prstGeom prst="line">
            <a:avLst/>
          </a:prstGeom>
          <a:ln w="28575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5" name="Line 28"/>
          <p:cNvSpPr/>
          <p:nvPr/>
        </p:nvSpPr>
        <p:spPr>
          <a:xfrm flipH="1">
            <a:off x="4356000" y="1125360"/>
            <a:ext cx="1871640" cy="360"/>
          </a:xfrm>
          <a:prstGeom prst="line">
            <a:avLst/>
          </a:prstGeom>
          <a:ln w="38100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6" name="Line 29"/>
          <p:cNvSpPr/>
          <p:nvPr/>
        </p:nvSpPr>
        <p:spPr>
          <a:xfrm flipH="1">
            <a:off x="1692000" y="1628640"/>
            <a:ext cx="1511280" cy="144360"/>
          </a:xfrm>
          <a:prstGeom prst="line">
            <a:avLst/>
          </a:prstGeom>
          <a:ln w="38100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7" name="Line 30"/>
          <p:cNvSpPr/>
          <p:nvPr/>
        </p:nvSpPr>
        <p:spPr>
          <a:xfrm>
            <a:off x="5508360" y="1557000"/>
            <a:ext cx="1943280" cy="216000"/>
          </a:xfrm>
          <a:prstGeom prst="line">
            <a:avLst/>
          </a:prstGeom>
          <a:ln w="28575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8" name="Line 31"/>
          <p:cNvSpPr/>
          <p:nvPr/>
        </p:nvSpPr>
        <p:spPr>
          <a:xfrm>
            <a:off x="4356000" y="1915920"/>
            <a:ext cx="360" cy="217440"/>
          </a:xfrm>
          <a:prstGeom prst="line">
            <a:avLst/>
          </a:prstGeom>
          <a:ln w="28575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9" name="Line 32"/>
          <p:cNvSpPr/>
          <p:nvPr/>
        </p:nvSpPr>
        <p:spPr>
          <a:xfrm>
            <a:off x="4356000" y="2997000"/>
            <a:ext cx="360" cy="144360"/>
          </a:xfrm>
          <a:prstGeom prst="line">
            <a:avLst/>
          </a:prstGeom>
          <a:ln w="9525">
            <a:solidFill>
              <a:srgbClr val="FBFAE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0" name="Line 34"/>
          <p:cNvSpPr/>
          <p:nvPr/>
        </p:nvSpPr>
        <p:spPr>
          <a:xfrm flipH="1">
            <a:off x="4356000" y="3068280"/>
            <a:ext cx="2735280" cy="360"/>
          </a:xfrm>
          <a:prstGeom prst="line">
            <a:avLst/>
          </a:prstGeom>
          <a:ln w="28575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1" name="Line 35"/>
          <p:cNvSpPr/>
          <p:nvPr/>
        </p:nvSpPr>
        <p:spPr>
          <a:xfrm flipH="1">
            <a:off x="1908000" y="3789360"/>
            <a:ext cx="934920" cy="215640"/>
          </a:xfrm>
          <a:prstGeom prst="line">
            <a:avLst/>
          </a:prstGeom>
          <a:ln w="28575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2" name="Line 36"/>
          <p:cNvSpPr/>
          <p:nvPr/>
        </p:nvSpPr>
        <p:spPr>
          <a:xfrm>
            <a:off x="5795640" y="3716280"/>
            <a:ext cx="863640" cy="360360"/>
          </a:xfrm>
          <a:prstGeom prst="line">
            <a:avLst/>
          </a:prstGeom>
          <a:ln w="38100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3" name="Line 37"/>
          <p:cNvSpPr/>
          <p:nvPr/>
        </p:nvSpPr>
        <p:spPr>
          <a:xfrm>
            <a:off x="4356000" y="3860640"/>
            <a:ext cx="360" cy="144360"/>
          </a:xfrm>
          <a:prstGeom prst="line">
            <a:avLst/>
          </a:prstGeom>
          <a:ln w="9525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4" name="Line 38"/>
          <p:cNvSpPr/>
          <p:nvPr/>
        </p:nvSpPr>
        <p:spPr>
          <a:xfrm>
            <a:off x="4643280" y="4581360"/>
            <a:ext cx="649440" cy="142920"/>
          </a:xfrm>
          <a:prstGeom prst="line">
            <a:avLst/>
          </a:prstGeom>
          <a:ln w="28575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5" name="Line 39"/>
          <p:cNvSpPr/>
          <p:nvPr/>
        </p:nvSpPr>
        <p:spPr>
          <a:xfrm>
            <a:off x="7667280" y="4437000"/>
            <a:ext cx="360" cy="287280"/>
          </a:xfrm>
          <a:prstGeom prst="line">
            <a:avLst/>
          </a:prstGeom>
          <a:ln w="28575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6" name="Line 40"/>
          <p:cNvSpPr/>
          <p:nvPr/>
        </p:nvSpPr>
        <p:spPr>
          <a:xfrm>
            <a:off x="971280" y="4652640"/>
            <a:ext cx="360" cy="216000"/>
          </a:xfrm>
          <a:prstGeom prst="line">
            <a:avLst/>
          </a:prstGeom>
          <a:ln w="28575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7" name="Line 41"/>
          <p:cNvSpPr/>
          <p:nvPr/>
        </p:nvSpPr>
        <p:spPr>
          <a:xfrm flipH="1">
            <a:off x="4284360" y="5157720"/>
            <a:ext cx="1727280" cy="71280"/>
          </a:xfrm>
          <a:prstGeom prst="line">
            <a:avLst/>
          </a:prstGeom>
          <a:ln w="38100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8" name="Line 42"/>
          <p:cNvSpPr/>
          <p:nvPr/>
        </p:nvSpPr>
        <p:spPr>
          <a:xfrm>
            <a:off x="7308720" y="5157720"/>
            <a:ext cx="360" cy="142920"/>
          </a:xfrm>
          <a:prstGeom prst="line">
            <a:avLst/>
          </a:prstGeom>
          <a:ln w="28575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99" name="Line 43"/>
          <p:cNvSpPr/>
          <p:nvPr/>
        </p:nvSpPr>
        <p:spPr>
          <a:xfrm>
            <a:off x="7885080" y="5805360"/>
            <a:ext cx="71280" cy="216000"/>
          </a:xfrm>
          <a:prstGeom prst="line">
            <a:avLst/>
          </a:prstGeom>
          <a:ln w="28575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0" name="Line 44"/>
          <p:cNvSpPr/>
          <p:nvPr/>
        </p:nvSpPr>
        <p:spPr>
          <a:xfrm>
            <a:off x="5580000" y="5805360"/>
            <a:ext cx="360" cy="360360"/>
          </a:xfrm>
          <a:prstGeom prst="line">
            <a:avLst/>
          </a:prstGeom>
          <a:ln w="28575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1" name="Line 45"/>
          <p:cNvSpPr/>
          <p:nvPr/>
        </p:nvSpPr>
        <p:spPr>
          <a:xfrm flipH="1">
            <a:off x="468000" y="5589360"/>
            <a:ext cx="1511280" cy="360360"/>
          </a:xfrm>
          <a:prstGeom prst="line">
            <a:avLst/>
          </a:prstGeom>
          <a:ln w="28575">
            <a:solidFill>
              <a:srgbClr val="FBFAE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2" name="Line 46"/>
          <p:cNvSpPr/>
          <p:nvPr/>
        </p:nvSpPr>
        <p:spPr>
          <a:xfrm flipH="1">
            <a:off x="1187280" y="5589360"/>
            <a:ext cx="792000" cy="360360"/>
          </a:xfrm>
          <a:prstGeom prst="line">
            <a:avLst/>
          </a:prstGeom>
          <a:ln w="28575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3" name="Line 47"/>
          <p:cNvSpPr/>
          <p:nvPr/>
        </p:nvSpPr>
        <p:spPr>
          <a:xfrm>
            <a:off x="1979280" y="5589360"/>
            <a:ext cx="360" cy="216000"/>
          </a:xfrm>
          <a:prstGeom prst="line">
            <a:avLst/>
          </a:prstGeom>
          <a:ln w="28575">
            <a:solidFill>
              <a:srgbClr val="FBFAE2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4" name="Line 48"/>
          <p:cNvSpPr/>
          <p:nvPr/>
        </p:nvSpPr>
        <p:spPr>
          <a:xfrm>
            <a:off x="1979280" y="5589360"/>
            <a:ext cx="1152720" cy="216000"/>
          </a:xfrm>
          <a:prstGeom prst="line">
            <a:avLst/>
          </a:prstGeom>
          <a:ln w="28575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05" name="Line 44"/>
          <p:cNvSpPr/>
          <p:nvPr/>
        </p:nvSpPr>
        <p:spPr>
          <a:xfrm>
            <a:off x="4356000" y="2997000"/>
            <a:ext cx="360" cy="144360"/>
          </a:xfrm>
          <a:prstGeom prst="line">
            <a:avLst/>
          </a:prstGeom>
          <a:ln w="9525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Заголовок 1"/>
          <p:cNvSpPr txBox="1"/>
          <p:nvPr/>
        </p:nvSpPr>
        <p:spPr>
          <a:xfrm>
            <a:off x="990720" y="457200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spc="-1" dirty="0">
                <a:solidFill>
                  <a:srgbClr val="CD3333"/>
                </a:solidFill>
                <a:latin typeface="Times New Roman"/>
              </a:rPr>
              <a:t>Деятельность медицинской сестры </a:t>
            </a:r>
            <a:r>
              <a:rPr lang="ru-RU" sz="2800" strike="noStrike" spc="-1" dirty="0">
                <a:solidFill>
                  <a:srgbClr val="CD3333"/>
                </a:solidFill>
                <a:latin typeface="Times New Roman"/>
              </a:rPr>
              <a:t> в реализации профилактической составляющей</a:t>
            </a:r>
            <a:endParaRPr lang="ru-RU" sz="2800" strike="noStrike" spc="-1" dirty="0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607" name="Объект 2"/>
          <p:cNvSpPr txBox="1"/>
          <p:nvPr/>
        </p:nvSpPr>
        <p:spPr>
          <a:xfrm>
            <a:off x="990720" y="1600200"/>
            <a:ext cx="7772040" cy="43430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ru-RU" sz="2400" b="1" strike="noStrike" spc="-1" dirty="0">
                <a:solidFill>
                  <a:srgbClr val="351A00"/>
                </a:solidFill>
                <a:latin typeface="Times New Roman"/>
              </a:rPr>
              <a:t>Активное участие:</a:t>
            </a:r>
            <a:endParaRPr lang="ru-RU" sz="2400" b="0" strike="noStrike" spc="-1" dirty="0">
              <a:solidFill>
                <a:srgbClr val="402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CE9964"/>
              </a:buClr>
              <a:buSzPct val="90000"/>
              <a:buFont typeface="Monotype Sorts" charset="2"/>
              <a:buChar char=""/>
              <a:tabLst>
                <a:tab pos="0" algn="l"/>
              </a:tabLst>
            </a:pPr>
            <a:r>
              <a:rPr lang="ru-RU" sz="2400" b="1" spc="-1" dirty="0">
                <a:solidFill>
                  <a:srgbClr val="351A00"/>
                </a:solidFill>
                <a:latin typeface="Times New Roman"/>
              </a:rPr>
              <a:t>в</a:t>
            </a:r>
            <a:r>
              <a:rPr lang="ru-RU" sz="2400" b="1" strike="noStrike" spc="-1" dirty="0">
                <a:solidFill>
                  <a:srgbClr val="351A00"/>
                </a:solidFill>
                <a:latin typeface="Times New Roman"/>
              </a:rPr>
              <a:t> раннем скрининге (активное выявление) пациентов с факторами риска развития хронических заболевания, в частности артериальной гипертензии;</a:t>
            </a:r>
            <a:endParaRPr lang="ru-RU" sz="2400" b="0" strike="noStrike" spc="-1" dirty="0">
              <a:solidFill>
                <a:srgbClr val="402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CE9964"/>
              </a:buClr>
              <a:buSzPct val="90000"/>
              <a:buFont typeface="Monotype Sorts" charset="2"/>
              <a:buChar char=""/>
              <a:tabLst>
                <a:tab pos="0" algn="l"/>
              </a:tabLst>
            </a:pPr>
            <a:r>
              <a:rPr lang="ru-RU" sz="2400" b="1" spc="-1" dirty="0">
                <a:solidFill>
                  <a:srgbClr val="351A00"/>
                </a:solidFill>
                <a:latin typeface="Times New Roman"/>
              </a:rPr>
              <a:t>в</a:t>
            </a:r>
            <a:r>
              <a:rPr lang="ru-RU" sz="2400" b="1" strike="noStrike" spc="-1" dirty="0">
                <a:solidFill>
                  <a:srgbClr val="351A00"/>
                </a:solidFill>
                <a:latin typeface="Times New Roman"/>
              </a:rPr>
              <a:t> мониторинге  пациентов с минимальными клиническими проявлениями артериальной гипертензии</a:t>
            </a:r>
            <a:r>
              <a:rPr lang="ru-RU" sz="2400" b="1" spc="-1" dirty="0">
                <a:solidFill>
                  <a:srgbClr val="351A00"/>
                </a:solidFill>
                <a:latin typeface="Times New Roman"/>
              </a:rPr>
              <a:t>;</a:t>
            </a:r>
            <a:endParaRPr lang="ru-RU" sz="2400" b="0" strike="noStrike" spc="-1" dirty="0">
              <a:solidFill>
                <a:srgbClr val="402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CE9964"/>
              </a:buClr>
              <a:buSzPct val="90000"/>
              <a:buFont typeface="Monotype Sorts" charset="2"/>
              <a:buChar char=""/>
              <a:tabLst>
                <a:tab pos="0" algn="l"/>
              </a:tabLst>
            </a:pPr>
            <a:r>
              <a:rPr lang="ru-RU" sz="2400" b="1" spc="-1" dirty="0">
                <a:solidFill>
                  <a:srgbClr val="351A00"/>
                </a:solidFill>
                <a:latin typeface="Times New Roman"/>
              </a:rPr>
              <a:t>в</a:t>
            </a:r>
            <a:r>
              <a:rPr lang="ru-RU" sz="2400" b="1" strike="noStrike" spc="-1" dirty="0">
                <a:solidFill>
                  <a:srgbClr val="351A00"/>
                </a:solidFill>
                <a:latin typeface="Times New Roman"/>
              </a:rPr>
              <a:t> самостоятельном проведении образовательных школ по обучению больных;</a:t>
            </a:r>
            <a:endParaRPr lang="ru-RU" sz="2400" b="0" strike="noStrike" spc="-1" dirty="0">
              <a:solidFill>
                <a:srgbClr val="402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buClr>
                <a:srgbClr val="CE9964"/>
              </a:buClr>
              <a:buSzPct val="90000"/>
              <a:buFont typeface="Monotype Sorts" charset="2"/>
              <a:buChar char=""/>
              <a:tabLst>
                <a:tab pos="0" algn="l"/>
              </a:tabLst>
            </a:pPr>
            <a:r>
              <a:rPr lang="ru-RU" sz="2400" b="1" strike="noStrike" spc="-1" dirty="0">
                <a:solidFill>
                  <a:srgbClr val="351A00"/>
                </a:solidFill>
                <a:latin typeface="Times New Roman"/>
              </a:rPr>
              <a:t>в организации реабилитации пациентов с </a:t>
            </a:r>
            <a:r>
              <a:rPr lang="ru-RU" sz="2400" b="1" strike="noStrike" spc="-1" dirty="0">
                <a:solidFill>
                  <a:srgbClr val="402000"/>
                </a:solidFill>
                <a:latin typeface="Times New Roman"/>
              </a:rPr>
              <a:t>факторами риска. </a:t>
            </a:r>
            <a:endParaRPr lang="ru-RU" sz="2400" b="0" strike="noStrike" spc="-1" dirty="0">
              <a:solidFill>
                <a:srgbClr val="402000"/>
              </a:solid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ru-RU" sz="2400" b="0" strike="noStrike" spc="-1" dirty="0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Rectangle 3"/>
          <p:cNvSpPr txBox="1"/>
          <p:nvPr/>
        </p:nvSpPr>
        <p:spPr>
          <a:xfrm>
            <a:off x="971640" y="692280"/>
            <a:ext cx="7921440" cy="597672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700"/>
              </a:spcBef>
              <a:tabLst>
                <a:tab pos="0" algn="l"/>
              </a:tabLst>
            </a:pPr>
            <a:r>
              <a:rPr lang="ru-RU" sz="4000" b="0" strike="noStrike" spc="-1" dirty="0">
                <a:solidFill>
                  <a:srgbClr val="CD3333"/>
                </a:solidFill>
                <a:latin typeface="Times New Roman"/>
              </a:rPr>
              <a:t>           Мировые тенденции</a:t>
            </a:r>
            <a:endParaRPr lang="ru-RU" sz="4000" b="0" strike="noStrike" spc="-1" dirty="0">
              <a:solidFill>
                <a:srgbClr val="402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endParaRPr lang="ru-RU" sz="3500" b="0" strike="noStrike" spc="-1" dirty="0">
              <a:solidFill>
                <a:srgbClr val="402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479"/>
              </a:spcBef>
              <a:tabLst>
                <a:tab pos="0" algn="l"/>
              </a:tabLst>
            </a:pPr>
            <a:r>
              <a:rPr lang="ru-RU" sz="2400" b="1" strike="noStrike" spc="-1" dirty="0">
                <a:solidFill>
                  <a:srgbClr val="402000"/>
                </a:solidFill>
                <a:latin typeface="Times New Roman"/>
              </a:rPr>
              <a:t>		В прошлом веке риски для здоровья были сопряжены с инфекциями, а сегодня в мире нарастает эпидемия неинфекционных заболеваний, в первую очередь болезней сердечно-сосудистой системы, которые в настоящее время являются ведущей причиной заболеваемости, </a:t>
            </a:r>
            <a:r>
              <a:rPr lang="ru-RU" sz="2400" b="1" strike="noStrike" spc="-1" dirty="0" err="1">
                <a:solidFill>
                  <a:srgbClr val="402000"/>
                </a:solidFill>
                <a:latin typeface="Times New Roman"/>
              </a:rPr>
              <a:t>инвалидизации</a:t>
            </a:r>
            <a:r>
              <a:rPr lang="ru-RU" sz="2400" b="1" strike="noStrike" spc="-1" dirty="0">
                <a:solidFill>
                  <a:srgbClr val="402000"/>
                </a:solidFill>
                <a:latin typeface="Times New Roman"/>
              </a:rPr>
              <a:t> и смертности взрослого населения. И здесь немало зависит от нас, медицинских сестер. Влияние поведенческих факторов на развитие сердечно-сосудистой патологии составляет 61%.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Rectangle 2"/>
          <p:cNvSpPr txBox="1"/>
          <p:nvPr/>
        </p:nvSpPr>
        <p:spPr>
          <a:xfrm>
            <a:off x="971640" y="404640"/>
            <a:ext cx="7703640" cy="129492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CD3333"/>
                </a:solidFill>
                <a:latin typeface="Times New Roman"/>
              </a:rPr>
              <a:t>Регистрация факторов риска развития заболеваний сердечно-сосудистой системы</a:t>
            </a:r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pic>
        <p:nvPicPr>
          <p:cNvPr id="609" name="Object 4"/>
          <p:cNvPicPr/>
          <p:nvPr/>
        </p:nvPicPr>
        <p:blipFill>
          <a:blip r:embed="rId2" cstate="print"/>
          <a:stretch/>
        </p:blipFill>
        <p:spPr>
          <a:xfrm>
            <a:off x="900000" y="1776240"/>
            <a:ext cx="8243640" cy="4527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Rectangle 2"/>
          <p:cNvSpPr txBox="1"/>
          <p:nvPr/>
        </p:nvSpPr>
        <p:spPr>
          <a:xfrm>
            <a:off x="1042920" y="476280"/>
            <a:ext cx="7343280" cy="9932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CD3333"/>
                </a:solidFill>
                <a:latin typeface="Times New Roman"/>
              </a:rPr>
              <a:t>Алгоритм  реабилитации пациентов с факторами риска</a:t>
            </a:r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612" name="Rectangle 4"/>
          <p:cNvSpPr/>
          <p:nvPr/>
        </p:nvSpPr>
        <p:spPr>
          <a:xfrm>
            <a:off x="1116000" y="2642400"/>
            <a:ext cx="1223640" cy="365040"/>
          </a:xfrm>
          <a:prstGeom prst="rect">
            <a:avLst/>
          </a:prstGeom>
          <a:noFill/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Arial"/>
              </a:rPr>
              <a:t>Курение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613" name="Rectangle 5"/>
          <p:cNvSpPr/>
          <p:nvPr/>
        </p:nvSpPr>
        <p:spPr>
          <a:xfrm>
            <a:off x="2556000" y="2570760"/>
            <a:ext cx="2034720" cy="639360"/>
          </a:xfrm>
          <a:prstGeom prst="rect">
            <a:avLst/>
          </a:prstGeom>
          <a:noFill/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Arial"/>
              </a:rPr>
              <a:t>Избыточная масса тела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614" name="Rectangle 6"/>
          <p:cNvSpPr/>
          <p:nvPr/>
        </p:nvSpPr>
        <p:spPr>
          <a:xfrm>
            <a:off x="4716360" y="2570760"/>
            <a:ext cx="2160360" cy="639360"/>
          </a:xfrm>
          <a:prstGeom prst="rect">
            <a:avLst/>
          </a:prstGeom>
          <a:noFill/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Arial"/>
              </a:rPr>
              <a:t>Малоподвижный образ жизни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615" name="Rectangle 7"/>
          <p:cNvSpPr/>
          <p:nvPr/>
        </p:nvSpPr>
        <p:spPr>
          <a:xfrm>
            <a:off x="7093080" y="2642400"/>
            <a:ext cx="1800000" cy="365040"/>
          </a:xfrm>
          <a:prstGeom prst="rect">
            <a:avLst/>
          </a:prstGeom>
          <a:noFill/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Arial"/>
              </a:rPr>
              <a:t>Дислипидемия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616" name="Line 8"/>
          <p:cNvSpPr/>
          <p:nvPr/>
        </p:nvSpPr>
        <p:spPr>
          <a:xfrm flipH="1">
            <a:off x="1535040" y="2133360"/>
            <a:ext cx="2460600" cy="447840"/>
          </a:xfrm>
          <a:prstGeom prst="line">
            <a:avLst/>
          </a:prstGeom>
          <a:ln w="9525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7" name="Line 9"/>
          <p:cNvSpPr/>
          <p:nvPr/>
        </p:nvSpPr>
        <p:spPr>
          <a:xfrm flipH="1">
            <a:off x="3606480" y="2108160"/>
            <a:ext cx="655920" cy="444240"/>
          </a:xfrm>
          <a:prstGeom prst="line">
            <a:avLst/>
          </a:prstGeom>
          <a:ln w="9525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8" name="Line 10"/>
          <p:cNvSpPr/>
          <p:nvPr/>
        </p:nvSpPr>
        <p:spPr>
          <a:xfrm>
            <a:off x="4724280" y="2120760"/>
            <a:ext cx="334800" cy="396720"/>
          </a:xfrm>
          <a:prstGeom prst="line">
            <a:avLst/>
          </a:prstGeom>
          <a:ln w="9525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19" name="Line 11"/>
          <p:cNvSpPr/>
          <p:nvPr/>
        </p:nvSpPr>
        <p:spPr>
          <a:xfrm>
            <a:off x="5240160" y="2108160"/>
            <a:ext cx="2565360" cy="469800"/>
          </a:xfrm>
          <a:prstGeom prst="line">
            <a:avLst/>
          </a:prstGeom>
          <a:ln w="9525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0" name="Rectangle 12"/>
          <p:cNvSpPr/>
          <p:nvPr/>
        </p:nvSpPr>
        <p:spPr>
          <a:xfrm>
            <a:off x="1026360" y="3300232"/>
            <a:ext cx="1341360" cy="2891646"/>
          </a:xfrm>
          <a:prstGeom prst="rect">
            <a:avLst/>
          </a:prstGeom>
          <a:noFill/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marL="216000" indent="-216000">
              <a:lnSpc>
                <a:spcPct val="100000"/>
              </a:lnSpc>
              <a:buClr>
                <a:srgbClr val="402000"/>
              </a:buClr>
              <a:buFont typeface="StarSymbol"/>
              <a:buChar char="-"/>
            </a:pPr>
            <a:r>
              <a:rPr lang="ru-RU" sz="1400" b="1" strike="noStrike" spc="-1" dirty="0">
                <a:solidFill>
                  <a:srgbClr val="402000"/>
                </a:solidFill>
                <a:latin typeface="Arial"/>
              </a:rPr>
              <a:t>Лечение никотиновой зависимости,</a:t>
            </a:r>
            <a:endParaRPr lang="ru-RU" sz="14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02000"/>
              </a:buClr>
              <a:buFont typeface="StarSymbol"/>
              <a:buChar char="-"/>
            </a:pPr>
            <a:r>
              <a:rPr lang="ru-RU" sz="1400" b="1" strike="noStrike" spc="-1" dirty="0">
                <a:solidFill>
                  <a:srgbClr val="402000"/>
                </a:solidFill>
                <a:latin typeface="Arial"/>
              </a:rPr>
              <a:t>Ингаляционная терапия,</a:t>
            </a:r>
            <a:endParaRPr lang="ru-RU" sz="14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02000"/>
              </a:buClr>
              <a:buFont typeface="StarSymbol"/>
              <a:buChar char="-"/>
            </a:pPr>
            <a:r>
              <a:rPr lang="ru-RU" sz="1400" b="1" strike="noStrike" spc="-1" dirty="0" err="1">
                <a:solidFill>
                  <a:srgbClr val="402000"/>
                </a:solidFill>
                <a:latin typeface="Arial"/>
              </a:rPr>
              <a:t>Кислородотерапия</a:t>
            </a:r>
            <a:r>
              <a:rPr lang="ru-RU" sz="1400" b="1" strike="noStrike" spc="-1" dirty="0">
                <a:solidFill>
                  <a:srgbClr val="402000"/>
                </a:solidFill>
                <a:latin typeface="Arial"/>
              </a:rPr>
              <a:t>,</a:t>
            </a:r>
            <a:endParaRPr lang="ru-RU" sz="14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02000"/>
              </a:buClr>
              <a:buFont typeface="StarSymbol"/>
              <a:buChar char="-"/>
            </a:pPr>
            <a:r>
              <a:rPr lang="ru-RU" sz="1400" b="1" strike="noStrike" spc="-1" dirty="0">
                <a:solidFill>
                  <a:srgbClr val="402000"/>
                </a:solidFill>
                <a:latin typeface="Arial"/>
              </a:rPr>
              <a:t> ЛФК,</a:t>
            </a:r>
            <a:endParaRPr lang="ru-RU" sz="14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02000"/>
              </a:buClr>
              <a:buFont typeface="StarSymbol"/>
              <a:buChar char="-"/>
            </a:pPr>
            <a:r>
              <a:rPr lang="ru-RU" sz="1400" b="1" strike="noStrike" spc="-1" dirty="0" err="1">
                <a:solidFill>
                  <a:srgbClr val="402000"/>
                </a:solidFill>
                <a:latin typeface="Arial"/>
              </a:rPr>
              <a:t>Спелео</a:t>
            </a:r>
            <a:r>
              <a:rPr lang="ru-RU" sz="1400" b="1" strike="noStrike" spc="-1" dirty="0">
                <a:solidFill>
                  <a:srgbClr val="402000"/>
                </a:solidFill>
                <a:latin typeface="Arial"/>
              </a:rPr>
              <a:t>-терапия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621" name="Rectangle 13"/>
          <p:cNvSpPr/>
          <p:nvPr/>
        </p:nvSpPr>
        <p:spPr>
          <a:xfrm>
            <a:off x="2589480" y="3640344"/>
            <a:ext cx="2034720" cy="2799313"/>
          </a:xfrm>
          <a:prstGeom prst="rect">
            <a:avLst/>
          </a:prstGeom>
          <a:noFill/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402000"/>
                </a:solidFill>
                <a:latin typeface="Arial"/>
              </a:rPr>
              <a:t>-</a:t>
            </a:r>
            <a:r>
              <a:rPr lang="ru-RU" sz="1600" b="1" strike="noStrike" spc="-1" dirty="0">
                <a:solidFill>
                  <a:srgbClr val="402000"/>
                </a:solidFill>
                <a:latin typeface="Arial"/>
              </a:rPr>
              <a:t>рациональное питание,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402000"/>
                </a:solidFill>
                <a:latin typeface="Arial"/>
              </a:rPr>
              <a:t>- увеличение физической активности,</a:t>
            </a:r>
            <a:endParaRPr lang="ru-RU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402000"/>
                </a:solidFill>
                <a:latin typeface="Arial"/>
              </a:rPr>
              <a:t>- методы физиотерапии,</a:t>
            </a:r>
            <a:endParaRPr lang="ru-RU" sz="1600" b="0" strike="noStrike" spc="-1" dirty="0">
              <a:latin typeface="Arial"/>
            </a:endParaRPr>
          </a:p>
          <a:p>
            <a:pPr marL="216000" indent="-216000" algn="ctr">
              <a:lnSpc>
                <a:spcPct val="100000"/>
              </a:lnSpc>
              <a:buClr>
                <a:srgbClr val="402000"/>
              </a:buClr>
              <a:buFont typeface="StarSymbol"/>
              <a:buChar char="-"/>
            </a:pPr>
            <a:r>
              <a:rPr lang="ru-RU" sz="1600" b="1" strike="noStrike" spc="-1" dirty="0">
                <a:solidFill>
                  <a:srgbClr val="402000"/>
                </a:solidFill>
                <a:latin typeface="Arial"/>
              </a:rPr>
              <a:t> ЛФК,</a:t>
            </a:r>
            <a:endParaRPr lang="ru-RU" sz="1600" b="0" strike="noStrike" spc="-1" dirty="0">
              <a:latin typeface="Arial"/>
            </a:endParaRPr>
          </a:p>
          <a:p>
            <a:pPr marL="216000" indent="-216000" algn="ctr">
              <a:lnSpc>
                <a:spcPct val="100000"/>
              </a:lnSpc>
              <a:buClr>
                <a:srgbClr val="402000"/>
              </a:buClr>
              <a:buFont typeface="StarSymbol"/>
              <a:buChar char="-"/>
            </a:pPr>
            <a:r>
              <a:rPr lang="ru-RU" sz="1600" b="1" strike="noStrike" spc="-1" dirty="0">
                <a:solidFill>
                  <a:srgbClr val="402000"/>
                </a:solidFill>
                <a:latin typeface="Arial"/>
              </a:rPr>
              <a:t> </a:t>
            </a:r>
            <a:r>
              <a:rPr lang="ru-RU" sz="1600" b="1" strike="noStrike" spc="-1" dirty="0" err="1">
                <a:solidFill>
                  <a:srgbClr val="402000"/>
                </a:solidFill>
                <a:latin typeface="Arial"/>
              </a:rPr>
              <a:t>рефлексотера</a:t>
            </a:r>
            <a:r>
              <a:rPr lang="ru-RU" sz="1600" b="1" strike="noStrike" spc="-1" dirty="0">
                <a:solidFill>
                  <a:srgbClr val="402000"/>
                </a:solidFill>
                <a:latin typeface="Arial"/>
              </a:rPr>
              <a:t>-пия,</a:t>
            </a:r>
            <a:endParaRPr lang="ru-RU" sz="1600" b="0" strike="noStrike" spc="-1" dirty="0">
              <a:latin typeface="Arial"/>
            </a:endParaRPr>
          </a:p>
          <a:p>
            <a:pPr marL="216000" indent="-216000" algn="ctr">
              <a:lnSpc>
                <a:spcPct val="100000"/>
              </a:lnSpc>
              <a:buClr>
                <a:srgbClr val="402000"/>
              </a:buClr>
              <a:buFont typeface="StarSymbol"/>
              <a:buChar char="-"/>
            </a:pPr>
            <a:r>
              <a:rPr lang="ru-RU" sz="1600" b="1" strike="noStrike" spc="-1" dirty="0">
                <a:solidFill>
                  <a:srgbClr val="402000"/>
                </a:solidFill>
                <a:latin typeface="Arial"/>
              </a:rPr>
              <a:t> психотерапия.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622" name="Rectangle 14"/>
          <p:cNvSpPr/>
          <p:nvPr/>
        </p:nvSpPr>
        <p:spPr>
          <a:xfrm>
            <a:off x="4788000" y="3655080"/>
            <a:ext cx="2198160" cy="2280960"/>
          </a:xfrm>
          <a:prstGeom prst="rect">
            <a:avLst/>
          </a:prstGeom>
          <a:noFill/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402000"/>
                </a:solidFill>
                <a:latin typeface="Arial"/>
              </a:rPr>
              <a:t>Увеличение физической активности под контролем инструктора ЛФК.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600" b="1" strike="noStrike" spc="-1">
                <a:solidFill>
                  <a:srgbClr val="402000"/>
                </a:solidFill>
                <a:latin typeface="Arial"/>
              </a:rPr>
              <a:t>Методы физиотерапевти-ческого лечения.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</p:txBody>
      </p:sp>
      <p:sp>
        <p:nvSpPr>
          <p:cNvPr id="623" name="Rectangle 15"/>
          <p:cNvSpPr/>
          <p:nvPr/>
        </p:nvSpPr>
        <p:spPr>
          <a:xfrm>
            <a:off x="7164360" y="3520085"/>
            <a:ext cx="1655752" cy="2306870"/>
          </a:xfrm>
          <a:prstGeom prst="rect">
            <a:avLst/>
          </a:prstGeom>
          <a:noFill/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402000"/>
                </a:solidFill>
                <a:latin typeface="Arial"/>
              </a:rPr>
              <a:t>Увеличение физической активности под контролем инструктора ЛФК.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402000"/>
                </a:solidFill>
                <a:latin typeface="Arial"/>
              </a:rPr>
              <a:t>Рациональное питание.</a:t>
            </a:r>
            <a:endParaRPr lang="ru-RU" sz="1600" b="0" strike="noStrike" spc="-1" dirty="0">
              <a:latin typeface="Arial"/>
            </a:endParaRPr>
          </a:p>
        </p:txBody>
      </p:sp>
      <p:sp>
        <p:nvSpPr>
          <p:cNvPr id="624" name="Rectangle 20"/>
          <p:cNvSpPr/>
          <p:nvPr/>
        </p:nvSpPr>
        <p:spPr>
          <a:xfrm>
            <a:off x="2743200" y="1676520"/>
            <a:ext cx="3696840" cy="415440"/>
          </a:xfrm>
          <a:prstGeom prst="rect">
            <a:avLst/>
          </a:prstGeom>
          <a:noFill/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402000"/>
                </a:solidFill>
                <a:latin typeface="Times New Roman"/>
              </a:rPr>
              <a:t>Факторы риска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625" name="Line 20"/>
          <p:cNvSpPr/>
          <p:nvPr/>
        </p:nvSpPr>
        <p:spPr>
          <a:xfrm>
            <a:off x="1547640" y="2997000"/>
            <a:ext cx="360" cy="647640"/>
          </a:xfrm>
          <a:prstGeom prst="line">
            <a:avLst/>
          </a:prstGeom>
          <a:ln w="9525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6" name="Line 21"/>
          <p:cNvSpPr/>
          <p:nvPr/>
        </p:nvSpPr>
        <p:spPr>
          <a:xfrm>
            <a:off x="3635280" y="3213000"/>
            <a:ext cx="360" cy="431640"/>
          </a:xfrm>
          <a:prstGeom prst="line">
            <a:avLst/>
          </a:prstGeom>
          <a:ln w="9525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7" name="Line 22"/>
          <p:cNvSpPr/>
          <p:nvPr/>
        </p:nvSpPr>
        <p:spPr>
          <a:xfrm>
            <a:off x="5795640" y="3213000"/>
            <a:ext cx="360" cy="431640"/>
          </a:xfrm>
          <a:prstGeom prst="line">
            <a:avLst/>
          </a:prstGeom>
          <a:ln w="9525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8" name="Line 23"/>
          <p:cNvSpPr/>
          <p:nvPr/>
        </p:nvSpPr>
        <p:spPr>
          <a:xfrm>
            <a:off x="8027640" y="2997000"/>
            <a:ext cx="360" cy="647640"/>
          </a:xfrm>
          <a:prstGeom prst="line">
            <a:avLst/>
          </a:prstGeom>
          <a:ln w="9525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9" name="Line 10"/>
          <p:cNvSpPr/>
          <p:nvPr/>
        </p:nvSpPr>
        <p:spPr>
          <a:xfrm>
            <a:off x="4716360" y="2133360"/>
            <a:ext cx="334800" cy="397080"/>
          </a:xfrm>
          <a:prstGeom prst="line">
            <a:avLst/>
          </a:prstGeom>
          <a:ln w="9525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Rectangle 2"/>
          <p:cNvSpPr txBox="1"/>
          <p:nvPr/>
        </p:nvSpPr>
        <p:spPr>
          <a:xfrm>
            <a:off x="990720" y="457200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strike="noStrike" spc="-1" dirty="0">
                <a:solidFill>
                  <a:srgbClr val="CD3333"/>
                </a:solidFill>
                <a:latin typeface="Times New Roman"/>
              </a:rPr>
              <a:t>Изменения в динамике впервые зарегистрированных случаев с артериальной гипертензией</a:t>
            </a:r>
            <a:endParaRPr lang="ru-RU" sz="2800" b="1" strike="noStrike" spc="-1" dirty="0">
              <a:solidFill>
                <a:srgbClr val="402000"/>
              </a:solidFill>
              <a:latin typeface="Times New Roman"/>
            </a:endParaRPr>
          </a:p>
        </p:txBody>
      </p:sp>
      <p:pic>
        <p:nvPicPr>
          <p:cNvPr id="631" name="Object 2"/>
          <p:cNvPicPr/>
          <p:nvPr/>
        </p:nvPicPr>
        <p:blipFill>
          <a:blip r:embed="rId2" cstate="print"/>
          <a:stretch/>
        </p:blipFill>
        <p:spPr>
          <a:xfrm>
            <a:off x="233280" y="1600200"/>
            <a:ext cx="8537040" cy="4635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Rectangle 2"/>
          <p:cNvSpPr txBox="1"/>
          <p:nvPr/>
        </p:nvSpPr>
        <p:spPr>
          <a:xfrm>
            <a:off x="804960" y="404640"/>
            <a:ext cx="7991280" cy="13298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strike="noStrike" spc="-1" dirty="0">
                <a:solidFill>
                  <a:srgbClr val="CD3333"/>
                </a:solidFill>
                <a:latin typeface="Times New Roman"/>
              </a:rPr>
              <a:t>Роль медицинской сестры  в реализации стратегии вторичной профилактики</a:t>
            </a:r>
            <a:endParaRPr lang="ru-RU" sz="3200" strike="noStrike" spc="-1" dirty="0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634" name="Rectangle 3"/>
          <p:cNvSpPr txBox="1"/>
          <p:nvPr/>
        </p:nvSpPr>
        <p:spPr>
          <a:xfrm>
            <a:off x="685800" y="1557360"/>
            <a:ext cx="8229240" cy="453816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CE9964"/>
              </a:buClr>
              <a:buSzPct val="90000"/>
              <a:buFont typeface="Monotype Sorts" charset="2"/>
              <a:buChar char=""/>
            </a:pPr>
            <a:r>
              <a:rPr lang="ru-RU" sz="2000" b="1" strike="noStrike" spc="-1" dirty="0">
                <a:solidFill>
                  <a:srgbClr val="351A00"/>
                </a:solidFill>
                <a:latin typeface="Times New Roman"/>
              </a:rPr>
              <a:t>Формирует поток пациентов на диспансерный осмотр  к врачу общей практики (участковому терапевту) или врачу- специалисту. </a:t>
            </a:r>
            <a:endParaRPr lang="ru-RU" sz="2000" b="0" strike="noStrike" spc="-1" dirty="0">
              <a:solidFill>
                <a:srgbClr val="402000"/>
              </a:solidFill>
              <a:latin typeface="Times New Roman"/>
            </a:endParaRPr>
          </a:p>
          <a:p>
            <a:pPr marL="343080" indent="-342720">
              <a:spcBef>
                <a:spcPts val="400"/>
              </a:spcBef>
              <a:buClr>
                <a:srgbClr val="CE9964"/>
              </a:buClr>
              <a:buSzPct val="90000"/>
              <a:buFont typeface="Monotype Sorts" charset="2"/>
              <a:buChar char=""/>
            </a:pPr>
            <a:r>
              <a:rPr lang="ru-RU" sz="2000" b="1" strike="noStrike" spc="-1" dirty="0">
                <a:solidFill>
                  <a:srgbClr val="351A00"/>
                </a:solidFill>
                <a:latin typeface="Times New Roman"/>
              </a:rPr>
              <a:t>Организует  проведение обследования пациентов по стандарту ведения и по назначению врача с разъяснением  подготовки, </a:t>
            </a:r>
            <a:r>
              <a:rPr lang="ru-RU" sz="2000" b="1" spc="-1" dirty="0">
                <a:solidFill>
                  <a:srgbClr val="351A00"/>
                </a:solidFill>
                <a:latin typeface="Times New Roman"/>
              </a:rPr>
              <a:t>необходимой для исследования.</a:t>
            </a:r>
          </a:p>
          <a:p>
            <a:pPr marL="343080" indent="-342720">
              <a:spcBef>
                <a:spcPts val="400"/>
              </a:spcBef>
              <a:buClr>
                <a:srgbClr val="CE9964"/>
              </a:buClr>
              <a:buSzPct val="90000"/>
              <a:buFont typeface="Monotype Sorts" charset="2"/>
              <a:buChar char=""/>
            </a:pPr>
            <a:r>
              <a:rPr lang="ru-RU" sz="2000" b="1" spc="-1" dirty="0">
                <a:solidFill>
                  <a:srgbClr val="351A00"/>
                </a:solidFill>
                <a:latin typeface="Times New Roman"/>
              </a:rPr>
              <a:t>Осуществляет динамическое наблюдение за пациентом  при подборе терапии врачом. </a:t>
            </a:r>
          </a:p>
          <a:p>
            <a:pPr marL="343080" indent="-342720">
              <a:spcBef>
                <a:spcPts val="400"/>
              </a:spcBef>
              <a:buClr>
                <a:srgbClr val="CE9964"/>
              </a:buClr>
              <a:buSzPct val="90000"/>
              <a:buFont typeface="Monotype Sorts" charset="2"/>
              <a:buChar char=""/>
            </a:pPr>
            <a:r>
              <a:rPr lang="ru-RU" sz="2000" b="1" spc="-1" dirty="0">
                <a:solidFill>
                  <a:srgbClr val="351A00"/>
                </a:solidFill>
                <a:latin typeface="Times New Roman"/>
              </a:rPr>
              <a:t>Проводит нуждающимся пациентам постоянный  мониторинг уровня артериального давления.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CE9964"/>
              </a:buClr>
              <a:buSzPct val="90000"/>
              <a:buFont typeface="Monotype Sorts" charset="2"/>
              <a:buChar char=""/>
            </a:pPr>
            <a:r>
              <a:rPr lang="ru-RU" sz="2000" b="1" strike="noStrike" spc="-1" dirty="0">
                <a:solidFill>
                  <a:srgbClr val="351A00"/>
                </a:solidFill>
                <a:latin typeface="Times New Roman"/>
              </a:rPr>
              <a:t>Проводит в команде с врачом анализ  причин вызовов скорой помощи и экстренных госпитализаций пациентов. </a:t>
            </a:r>
            <a:endParaRPr lang="ru-RU" sz="2000" b="0" strike="noStrike" spc="-1" dirty="0">
              <a:solidFill>
                <a:srgbClr val="402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CE9964"/>
              </a:buClr>
              <a:buSzPct val="90000"/>
              <a:buFont typeface="Monotype Sorts" charset="2"/>
              <a:buChar char=""/>
            </a:pPr>
            <a:r>
              <a:rPr lang="ru-RU" sz="2000" b="1" strike="noStrike" spc="-1" dirty="0">
                <a:solidFill>
                  <a:srgbClr val="351A00"/>
                </a:solidFill>
                <a:latin typeface="Times New Roman"/>
              </a:rPr>
              <a:t>Проводит дополнительное индивидуальное обучение пациентов. </a:t>
            </a:r>
            <a:endParaRPr lang="ru-RU" sz="2000" b="0" strike="noStrike" spc="-1" dirty="0">
              <a:solidFill>
                <a:srgbClr val="402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CE9964"/>
              </a:buClr>
              <a:buSzPct val="90000"/>
              <a:buFont typeface="Monotype Sorts" charset="2"/>
              <a:buChar char=""/>
            </a:pPr>
            <a:r>
              <a:rPr lang="ru-RU" sz="2000" b="1" strike="noStrike" spc="-1" dirty="0">
                <a:solidFill>
                  <a:srgbClr val="351A00"/>
                </a:solidFill>
                <a:latin typeface="Times New Roman"/>
              </a:rPr>
              <a:t>Участвует в  организации </a:t>
            </a:r>
            <a:r>
              <a:rPr lang="ru-RU" sz="2000" b="1" strike="noStrike" spc="-1" dirty="0" err="1">
                <a:solidFill>
                  <a:srgbClr val="351A00"/>
                </a:solidFill>
                <a:latin typeface="Times New Roman"/>
              </a:rPr>
              <a:t>стационарозамещающей</a:t>
            </a:r>
            <a:r>
              <a:rPr lang="ru-RU" sz="2000" b="1" strike="noStrike" spc="-1" dirty="0">
                <a:solidFill>
                  <a:srgbClr val="351A00"/>
                </a:solidFill>
                <a:latin typeface="Times New Roman"/>
              </a:rPr>
              <a:t> помощи. </a:t>
            </a:r>
            <a:endParaRPr lang="ru-RU" sz="2000" b="0" strike="noStrike" spc="-1" dirty="0">
              <a:solidFill>
                <a:srgbClr val="402000"/>
              </a:solid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99"/>
              </a:spcBef>
            </a:pPr>
            <a:endParaRPr lang="ru-RU" sz="2000" b="0" strike="noStrike" spc="-1" dirty="0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Прямоугольник 1"/>
          <p:cNvSpPr/>
          <p:nvPr/>
        </p:nvSpPr>
        <p:spPr>
          <a:xfrm>
            <a:off x="1143000" y="285840"/>
            <a:ext cx="7071840" cy="82954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strike="noStrike" spc="-1" dirty="0">
                <a:solidFill>
                  <a:srgbClr val="CD3333"/>
                </a:solidFill>
                <a:latin typeface="Times New Roman"/>
              </a:rPr>
              <a:t>Группы заболеваний для формирования приоритетной группы </a:t>
            </a:r>
            <a:r>
              <a:rPr lang="ru-RU" sz="2400" strike="noStrike" spc="-1" dirty="0" err="1">
                <a:solidFill>
                  <a:srgbClr val="CD3333"/>
                </a:solidFill>
                <a:latin typeface="Times New Roman"/>
              </a:rPr>
              <a:t>коморбидных</a:t>
            </a:r>
            <a:r>
              <a:rPr lang="ru-RU" sz="2400" strike="noStrike" spc="-1" dirty="0">
                <a:solidFill>
                  <a:srgbClr val="CD3333"/>
                </a:solidFill>
                <a:latin typeface="Times New Roman"/>
              </a:rPr>
              <a:t> пациентов </a:t>
            </a:r>
            <a:endParaRPr lang="ru-RU" sz="2400" strike="noStrike" spc="-1" dirty="0">
              <a:latin typeface="Arial"/>
            </a:endParaRPr>
          </a:p>
        </p:txBody>
      </p:sp>
      <p:graphicFrame>
        <p:nvGraphicFramePr>
          <p:cNvPr id="471" name="Таблица 2"/>
          <p:cNvGraphicFramePr/>
          <p:nvPr>
            <p:extLst>
              <p:ext uri="{D42A27DB-BD31-4B8C-83A1-F6EECF244321}">
                <p14:modId xmlns:p14="http://schemas.microsoft.com/office/powerpoint/2010/main" val="3339617157"/>
              </p:ext>
            </p:extLst>
          </p:nvPr>
        </p:nvGraphicFramePr>
        <p:xfrm>
          <a:off x="1000080" y="1397160"/>
          <a:ext cx="7786440" cy="4889160"/>
        </p:xfrm>
        <a:graphic>
          <a:graphicData uri="http://schemas.openxmlformats.org/drawingml/2006/table">
            <a:tbl>
              <a:tblPr/>
              <a:tblGrid>
                <a:gridCol w="2595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5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5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402000"/>
                          </a:solidFill>
                          <a:latin typeface="Calibri"/>
                        </a:rPr>
                        <a:t>ГРУППА 1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402000"/>
                          </a:solidFill>
                          <a:latin typeface="Calibri"/>
                        </a:rPr>
                        <a:t>ГРУППА2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>
                          <a:solidFill>
                            <a:srgbClr val="402000"/>
                          </a:solidFill>
                          <a:latin typeface="Calibri"/>
                        </a:rPr>
                        <a:t>ГРУППА 3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i="1" strike="noStrike" spc="-1">
                          <a:solidFill>
                            <a:srgbClr val="402000"/>
                          </a:solidFill>
                          <a:latin typeface="Calibri"/>
                        </a:rPr>
                        <a:t>ОСНОВНОЙ ДИАГНОЗ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i="1" strike="noStrike" spc="-1">
                          <a:solidFill>
                            <a:srgbClr val="402000"/>
                          </a:solidFill>
                          <a:latin typeface="Calibri"/>
                        </a:rPr>
                        <a:t>СОПУТСТВУЮЩИЕ ЗАБОЛЕВАНИЯ 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i="1" strike="noStrike" spc="-1">
                          <a:solidFill>
                            <a:srgbClr val="402000"/>
                          </a:solidFill>
                          <a:latin typeface="Calibri"/>
                        </a:rPr>
                        <a:t>ОСЛОЖНЕНИЯ ЗАБОЛЕВАНИЙ 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5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strike="noStrike" spc="-1">
                          <a:solidFill>
                            <a:srgbClr val="402000"/>
                          </a:solidFill>
                          <a:latin typeface="Calibri"/>
                        </a:rPr>
                        <a:t>I20-I25 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0" strike="noStrike" spc="-1">
                          <a:solidFill>
                            <a:srgbClr val="402000"/>
                          </a:solidFill>
                          <a:latin typeface="Calibri"/>
                        </a:rPr>
                        <a:t>Ишемические болезни сердца: </a:t>
                      </a:r>
                      <a:r>
                        <a:rPr lang="ru-RU" sz="1400" b="1" strike="noStrike" spc="-1">
                          <a:solidFill>
                            <a:srgbClr val="402000"/>
                          </a:solidFill>
                          <a:latin typeface="Calibri"/>
                        </a:rPr>
                        <a:t>4638 человек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strike="noStrike" spc="-1">
                          <a:solidFill>
                            <a:srgbClr val="402000"/>
                          </a:solidFill>
                          <a:latin typeface="Calibri"/>
                        </a:rPr>
                        <a:t>E10-E11 </a:t>
                      </a:r>
                      <a:r>
                        <a:rPr lang="ru-RU" sz="1400" b="0" strike="noStrike" spc="-1">
                          <a:solidFill>
                            <a:srgbClr val="402000"/>
                          </a:solidFill>
                          <a:latin typeface="Calibri"/>
                        </a:rPr>
                        <a:t>Сахарный диабет : </a:t>
                      </a:r>
                      <a:r>
                        <a:rPr lang="ru-RU" sz="1400" b="1" strike="noStrike" spc="-1">
                          <a:solidFill>
                            <a:srgbClr val="402000"/>
                          </a:solidFill>
                          <a:latin typeface="Calibri"/>
                        </a:rPr>
                        <a:t>2474 человека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strike="noStrike" spc="-1">
                          <a:solidFill>
                            <a:srgbClr val="402000"/>
                          </a:solidFill>
                          <a:latin typeface="Calibri"/>
                        </a:rPr>
                        <a:t>I50.0-I50.9</a:t>
                      </a:r>
                      <a:r>
                        <a:rPr lang="ru-RU" sz="1400" b="0" strike="noStrike" spc="-1">
                          <a:solidFill>
                            <a:srgbClr val="402000"/>
                          </a:solidFill>
                          <a:latin typeface="Calibri"/>
                        </a:rPr>
                        <a:t>ХСН, 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strike="noStrike" spc="-1">
                          <a:solidFill>
                            <a:srgbClr val="402000"/>
                          </a:solidFill>
                          <a:latin typeface="Calibri"/>
                        </a:rPr>
                        <a:t>I48-I49 </a:t>
                      </a:r>
                      <a:r>
                        <a:rPr lang="ru-RU" sz="1400" b="0" strike="noStrike" spc="-1">
                          <a:solidFill>
                            <a:srgbClr val="402000"/>
                          </a:solidFill>
                          <a:latin typeface="Calibri"/>
                        </a:rPr>
                        <a:t>нарушения ритма,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strike="noStrike" spc="-1">
                          <a:solidFill>
                            <a:srgbClr val="402000"/>
                          </a:solidFill>
                          <a:latin typeface="Calibri"/>
                        </a:rPr>
                        <a:t>I 44-I45 </a:t>
                      </a:r>
                      <a:r>
                        <a:rPr lang="ru-RU" sz="1400" b="0" strike="noStrike" spc="-1">
                          <a:solidFill>
                            <a:srgbClr val="402000"/>
                          </a:solidFill>
                          <a:latin typeface="Calibri"/>
                        </a:rPr>
                        <a:t>Нарушения проводимости, </a:t>
                      </a:r>
                      <a:r>
                        <a:rPr lang="en-US" sz="1400" b="0" strike="noStrike" spc="-1">
                          <a:solidFill>
                            <a:srgbClr val="402000"/>
                          </a:solidFill>
                          <a:latin typeface="Calibri"/>
                        </a:rPr>
                        <a:t>I27.9 </a:t>
                      </a:r>
                      <a:r>
                        <a:rPr lang="ru-RU" sz="1400" b="0" strike="noStrike" spc="-1">
                          <a:solidFill>
                            <a:srgbClr val="402000"/>
                          </a:solidFill>
                          <a:latin typeface="Calibri"/>
                        </a:rPr>
                        <a:t>ХЛС </a:t>
                      </a:r>
                      <a:endParaRPr lang="ru-RU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strike="noStrike" spc="-1">
                          <a:solidFill>
                            <a:srgbClr val="402000"/>
                          </a:solidFill>
                          <a:latin typeface="Calibri"/>
                        </a:rPr>
                        <a:t>J 18.2 </a:t>
                      </a:r>
                      <a:r>
                        <a:rPr lang="ru-RU" sz="1400" b="0" strike="noStrike" spc="-1">
                          <a:solidFill>
                            <a:srgbClr val="402000"/>
                          </a:solidFill>
                          <a:latin typeface="Calibri"/>
                        </a:rPr>
                        <a:t>гипостатическая пневмония, </a:t>
                      </a:r>
                      <a:r>
                        <a:rPr lang="en-US" sz="1400" b="0" strike="noStrike" spc="-1">
                          <a:solidFill>
                            <a:srgbClr val="402000"/>
                          </a:solidFill>
                          <a:latin typeface="Calibri"/>
                        </a:rPr>
                        <a:t>N18.9 </a:t>
                      </a:r>
                      <a:r>
                        <a:rPr lang="ru-RU" sz="1400" b="0" strike="noStrike" spc="-1">
                          <a:solidFill>
                            <a:srgbClr val="402000"/>
                          </a:solidFill>
                          <a:latin typeface="Calibri"/>
                        </a:rPr>
                        <a:t>почечная недостаточность</a:t>
                      </a:r>
                      <a:r>
                        <a:rPr lang="en-US" sz="1400" b="0" strike="noStrike" spc="-1">
                          <a:solidFill>
                            <a:srgbClr val="402000"/>
                          </a:solidFill>
                          <a:latin typeface="Calibri"/>
                        </a:rPr>
                        <a:t>, N19 </a:t>
                      </a:r>
                      <a:r>
                        <a:rPr lang="ru-RU" sz="1400" b="0" strike="noStrike" spc="-1">
                          <a:solidFill>
                            <a:srgbClr val="402000"/>
                          </a:solidFill>
                          <a:latin typeface="Calibri"/>
                        </a:rPr>
                        <a:t>Уремия, </a:t>
                      </a:r>
                      <a:r>
                        <a:rPr lang="en-US" sz="1400" b="0" strike="noStrike" spc="-1">
                          <a:solidFill>
                            <a:srgbClr val="402000"/>
                          </a:solidFill>
                          <a:latin typeface="Calibri"/>
                        </a:rPr>
                        <a:t>R02 </a:t>
                      </a:r>
                      <a:r>
                        <a:rPr lang="ru-RU" sz="1400" b="0" strike="noStrike" spc="-1">
                          <a:solidFill>
                            <a:srgbClr val="402000"/>
                          </a:solidFill>
                          <a:latin typeface="Calibri"/>
                        </a:rPr>
                        <a:t>Гангрена, </a:t>
                      </a:r>
                      <a:r>
                        <a:rPr lang="en-US" sz="1400" b="0" strike="noStrike" spc="-1">
                          <a:solidFill>
                            <a:srgbClr val="402000"/>
                          </a:solidFill>
                          <a:latin typeface="Calibri"/>
                        </a:rPr>
                        <a:t>J98.4 </a:t>
                      </a:r>
                      <a:r>
                        <a:rPr lang="ru-RU" sz="1400" b="0" strike="noStrike" spc="-1">
                          <a:solidFill>
                            <a:srgbClr val="402000"/>
                          </a:solidFill>
                          <a:latin typeface="Calibri"/>
                        </a:rPr>
                        <a:t>Легочная недостаточность, </a:t>
                      </a:r>
                      <a:r>
                        <a:rPr lang="en-US" sz="1400" b="0" strike="noStrike" spc="-1">
                          <a:solidFill>
                            <a:srgbClr val="402000"/>
                          </a:solidFill>
                          <a:latin typeface="Calibri"/>
                        </a:rPr>
                        <a:t>J43.9 </a:t>
                      </a:r>
                      <a:r>
                        <a:rPr lang="ru-RU" sz="1400" b="0" strike="noStrike" spc="-1">
                          <a:solidFill>
                            <a:srgbClr val="402000"/>
                          </a:solidFill>
                          <a:latin typeface="Calibri"/>
                        </a:rPr>
                        <a:t>Эмфизема 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strike="noStrike" spc="-1">
                          <a:solidFill>
                            <a:srgbClr val="402000"/>
                          </a:solidFill>
                          <a:latin typeface="Calibri"/>
                        </a:rPr>
                        <a:t>I10-I11</a:t>
                      </a:r>
                      <a:r>
                        <a:rPr lang="ru-RU" sz="1400" b="0" strike="noStrike" spc="-1">
                          <a:solidFill>
                            <a:srgbClr val="402000"/>
                          </a:solidFill>
                          <a:latin typeface="Calibri"/>
                        </a:rPr>
                        <a:t>; </a:t>
                      </a:r>
                      <a:r>
                        <a:rPr lang="en-US" sz="1400" b="0" strike="noStrike" spc="-1">
                          <a:solidFill>
                            <a:srgbClr val="402000"/>
                          </a:solidFill>
                          <a:latin typeface="Calibri"/>
                        </a:rPr>
                        <a:t>I12-I13</a:t>
                      </a:r>
                      <a:r>
                        <a:rPr lang="ru-RU" sz="1400" b="0" strike="noStrike" spc="-1">
                          <a:solidFill>
                            <a:srgbClr val="402000"/>
                          </a:solidFill>
                          <a:latin typeface="Calibri"/>
                        </a:rPr>
                        <a:t>Гипертензивные болезни: 19777 человек 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strike="noStrike" spc="-1">
                          <a:solidFill>
                            <a:srgbClr val="402000"/>
                          </a:solidFill>
                          <a:latin typeface="Calibri"/>
                        </a:rPr>
                        <a:t>J 44.0-J44.9</a:t>
                      </a:r>
                      <a:r>
                        <a:rPr lang="ru-RU" sz="1400" b="0" strike="noStrike" spc="-1">
                          <a:solidFill>
                            <a:srgbClr val="402000"/>
                          </a:solidFill>
                          <a:latin typeface="Calibri"/>
                        </a:rPr>
                        <a:t> ХОБЛ </a:t>
                      </a:r>
                      <a:r>
                        <a:rPr lang="ru-RU" sz="1400" b="1" strike="noStrike" spc="-1">
                          <a:solidFill>
                            <a:srgbClr val="402000"/>
                          </a:solidFill>
                          <a:latin typeface="Calibri"/>
                        </a:rPr>
                        <a:t>516 человек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6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strike="noStrike" spc="-1">
                          <a:solidFill>
                            <a:srgbClr val="402000"/>
                          </a:solidFill>
                          <a:latin typeface="Calibri"/>
                        </a:rPr>
                        <a:t>I60-I69 </a:t>
                      </a:r>
                      <a:r>
                        <a:rPr lang="ru-RU" sz="1400" b="0" strike="noStrike" spc="-1">
                          <a:solidFill>
                            <a:srgbClr val="402000"/>
                          </a:solidFill>
                          <a:latin typeface="Calibri"/>
                        </a:rPr>
                        <a:t>Цереброваскулярные болезни: </a:t>
                      </a:r>
                      <a:r>
                        <a:rPr lang="ru-RU" sz="1400" b="1" strike="noStrike" spc="-1">
                          <a:solidFill>
                            <a:srgbClr val="402000"/>
                          </a:solidFill>
                          <a:latin typeface="Calibri"/>
                        </a:rPr>
                        <a:t>6186 человек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en-US" sz="1400" b="0" strike="noStrike" spc="-1">
                          <a:solidFill>
                            <a:srgbClr val="402000"/>
                          </a:solidFill>
                          <a:latin typeface="Calibri"/>
                        </a:rPr>
                        <a:t>N18.1-N18.9 </a:t>
                      </a:r>
                      <a:r>
                        <a:rPr lang="ru-RU" sz="1400" b="0" strike="noStrike" spc="-1">
                          <a:solidFill>
                            <a:srgbClr val="402000"/>
                          </a:solidFill>
                          <a:latin typeface="Calibri"/>
                        </a:rPr>
                        <a:t>ХБП, ГБ с поражением почек : </a:t>
                      </a:r>
                      <a:r>
                        <a:rPr lang="ru-RU" sz="1400" b="1" strike="noStrike" spc="-1">
                          <a:solidFill>
                            <a:srgbClr val="402000"/>
                          </a:solidFill>
                          <a:latin typeface="Calibri"/>
                        </a:rPr>
                        <a:t>153 человека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400" b="1" strike="noStrike" spc="-1" dirty="0">
                          <a:solidFill>
                            <a:srgbClr val="FF0000"/>
                          </a:solidFill>
                          <a:latin typeface="Calibri"/>
                        </a:rPr>
                        <a:t>2086 человек</a:t>
                      </a:r>
                      <a:endParaRPr lang="ru-RU" sz="1400" b="0" strike="noStrike" spc="-1" dirty="0">
                        <a:solidFill>
                          <a:srgbClr val="FF0000"/>
                        </a:solidFill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Заголовок 2"/>
          <p:cNvSpPr txBox="1"/>
          <p:nvPr/>
        </p:nvSpPr>
        <p:spPr>
          <a:xfrm>
            <a:off x="1142976" y="274680"/>
            <a:ext cx="7543464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spc="-1" dirty="0">
                <a:solidFill>
                  <a:srgbClr val="CD3333"/>
                </a:solidFill>
                <a:latin typeface="Times New Roman"/>
              </a:rPr>
              <a:t>Алгоритм работы с </a:t>
            </a:r>
          </a:p>
          <a:p>
            <a:pPr>
              <a:lnSpc>
                <a:spcPct val="100000"/>
              </a:lnSpc>
            </a:pPr>
            <a:r>
              <a:rPr lang="ru-RU" sz="3600" b="0" strike="noStrike" spc="-1" dirty="0">
                <a:solidFill>
                  <a:srgbClr val="CD3333"/>
                </a:solidFill>
                <a:latin typeface="Times New Roman"/>
              </a:rPr>
              <a:t>приоритетными группами</a:t>
            </a:r>
            <a:endParaRPr lang="ru-RU" sz="3600" b="0" strike="noStrike" spc="-1" dirty="0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473" name="Текст 4"/>
          <p:cNvSpPr txBox="1"/>
          <p:nvPr/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474" name="Содержимое 3"/>
          <p:cNvSpPr txBox="1"/>
          <p:nvPr/>
        </p:nvSpPr>
        <p:spPr>
          <a:xfrm>
            <a:off x="827584" y="1571612"/>
            <a:ext cx="4248472" cy="448271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281"/>
              </a:spcBef>
              <a:buClr>
                <a:srgbClr val="CE9964"/>
              </a:buClr>
              <a:buSzPct val="90000"/>
              <a:buFont typeface="Monotype Sorts" charset="2"/>
              <a:buChar char=""/>
            </a:pPr>
            <a:r>
              <a:rPr lang="ru-RU" sz="1400" dirty="0"/>
              <a:t>Скрипт приглашения пациентов из приоритетной группы </a:t>
            </a:r>
            <a:r>
              <a:rPr lang="ru-RU" sz="1400" dirty="0" err="1"/>
              <a:t>коморбидных</a:t>
            </a:r>
            <a:r>
              <a:rPr lang="ru-RU" sz="1400" dirty="0"/>
              <a:t> больных на диспансерный прием в соответствии с методическими  рекомендациями по организации </a:t>
            </a:r>
            <a:r>
              <a:rPr lang="ru-RU" sz="1400" dirty="0" err="1"/>
              <a:t>приоритизации</a:t>
            </a:r>
            <a:r>
              <a:rPr lang="ru-RU" sz="1400" dirty="0"/>
              <a:t> пациентов в рамках диспансерного наблюдения</a:t>
            </a:r>
          </a:p>
          <a:p>
            <a:pPr>
              <a:lnSpc>
                <a:spcPct val="100000"/>
              </a:lnSpc>
              <a:spcBef>
                <a:spcPts val="281"/>
              </a:spcBef>
            </a:pPr>
            <a:endParaRPr lang="ru-RU" sz="1400" b="0" strike="noStrike" spc="-1" dirty="0">
              <a:solidFill>
                <a:srgbClr val="402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  <a:buClr>
                <a:srgbClr val="CE9964"/>
              </a:buClr>
              <a:buSzPct val="90000"/>
              <a:buFont typeface="Monotype Sorts" charset="2"/>
              <a:buChar char=""/>
            </a:pPr>
            <a:r>
              <a:rPr lang="ru-RU" sz="1200" b="0" i="1" strike="noStrike" spc="-1" dirty="0">
                <a:solidFill>
                  <a:srgbClr val="402000"/>
                </a:solidFill>
                <a:latin typeface="Times New Roman"/>
              </a:rPr>
              <a:t>Добрый день …(Имя, отчество пациента)! </a:t>
            </a:r>
            <a:endParaRPr lang="ru-RU" sz="1200" b="0" strike="noStrike" spc="-1" dirty="0">
              <a:solidFill>
                <a:srgbClr val="402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  <a:tabLst>
                <a:tab pos="0" algn="l"/>
              </a:tabLst>
            </a:pPr>
            <a:r>
              <a:rPr lang="ru-RU" sz="1200" b="0" i="1" strike="noStrike" spc="-1" dirty="0">
                <a:solidFill>
                  <a:srgbClr val="402000"/>
                </a:solidFill>
                <a:latin typeface="Times New Roman"/>
              </a:rPr>
              <a:t>	Я медицинская сестра ГБУЗ СО СГКП № 15   … (Имя, отчество медицинской сестры). </a:t>
            </a:r>
            <a:endParaRPr lang="ru-RU" sz="1200" b="0" strike="noStrike" spc="-1" dirty="0">
              <a:solidFill>
                <a:srgbClr val="402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  <a:tabLst>
                <a:tab pos="0" algn="l"/>
              </a:tabLst>
            </a:pPr>
            <a:r>
              <a:rPr lang="ru-RU" sz="1200" b="0" i="1" strike="noStrike" spc="-1" dirty="0">
                <a:solidFill>
                  <a:srgbClr val="402000"/>
                </a:solidFill>
                <a:latin typeface="Times New Roman"/>
              </a:rPr>
              <a:t>	Вы входите в перечень приоритетной категории граждан для прохождения диспансерного осмотра с целью контроля течения Вашего заболевания и предупреждения осложнений.</a:t>
            </a:r>
            <a:endParaRPr lang="ru-RU" sz="1200" b="0" strike="noStrike" spc="-1" dirty="0">
              <a:solidFill>
                <a:srgbClr val="402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  <a:buClr>
                <a:srgbClr val="CE9964"/>
              </a:buClr>
              <a:buSzPct val="90000"/>
              <a:buFont typeface="Monotype Sorts" charset="2"/>
              <a:buChar char=""/>
              <a:tabLst>
                <a:tab pos="0" algn="l"/>
              </a:tabLst>
            </a:pPr>
            <a:r>
              <a:rPr lang="ru-RU" sz="1200" b="0" i="1" strike="noStrike" spc="-1" dirty="0">
                <a:solidFill>
                  <a:srgbClr val="402000"/>
                </a:solidFill>
                <a:latin typeface="Times New Roman"/>
              </a:rPr>
              <a:t>Вы готовы записаться на удобную для Вас дату? </a:t>
            </a:r>
            <a:endParaRPr lang="ru-RU" sz="1200" b="0" strike="noStrike" spc="-1" dirty="0">
              <a:solidFill>
                <a:srgbClr val="402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  <a:tabLst>
                <a:tab pos="0" algn="l"/>
              </a:tabLst>
            </a:pPr>
            <a:r>
              <a:rPr lang="ru-RU" sz="1200" b="0" i="1" strike="noStrike" spc="-1" dirty="0">
                <a:solidFill>
                  <a:srgbClr val="402000"/>
                </a:solidFill>
                <a:latin typeface="Times New Roman"/>
              </a:rPr>
              <a:t>	Проходили ли Вы в этом году диспансеризацию или профилактический медицинский осмотр? Вы можете самостоятельно прийти на прием к врачу в поликлинику? </a:t>
            </a:r>
            <a:endParaRPr lang="ru-RU" sz="1200" b="0" strike="noStrike" spc="-1" dirty="0">
              <a:solidFill>
                <a:srgbClr val="402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281"/>
              </a:spcBef>
              <a:buClr>
                <a:srgbClr val="CE9964"/>
              </a:buClr>
              <a:buSzPct val="90000"/>
              <a:buFont typeface="Monotype Sorts" charset="2"/>
              <a:buChar char=""/>
              <a:tabLst>
                <a:tab pos="0" algn="l"/>
              </a:tabLst>
            </a:pPr>
            <a:r>
              <a:rPr lang="ru-RU" sz="1200" b="0" i="1" strike="noStrike" spc="-1" dirty="0">
                <a:solidFill>
                  <a:srgbClr val="402000"/>
                </a:solidFill>
                <a:latin typeface="Times New Roman"/>
              </a:rPr>
              <a:t>Предлагаю определить удобную для Вас дату прохождения диспансерного осмотра. (Выбирается дата приема, диспансеризации или уточняется дата осмотра на дому).</a:t>
            </a:r>
            <a:endParaRPr lang="ru-RU" sz="1200" b="0" strike="noStrike" spc="-1" dirty="0">
              <a:solidFill>
                <a:srgbClr val="402000"/>
              </a:solid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281"/>
              </a:spcBef>
              <a:tabLst>
                <a:tab pos="0" algn="l"/>
              </a:tabLst>
            </a:pPr>
            <a:endParaRPr lang="ru-RU" sz="1200" b="0" strike="noStrike" spc="-1" dirty="0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475" name="Текст 5"/>
          <p:cNvSpPr txBox="1"/>
          <p:nvPr/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 w="9360">
            <a:noFill/>
          </a:ln>
        </p:spPr>
        <p:txBody>
          <a:bodyPr anchor="b">
            <a:noAutofit/>
          </a:bodyPr>
          <a:lstStyle/>
          <a:p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pic>
        <p:nvPicPr>
          <p:cNvPr id="476" name="Picture 2"/>
          <p:cNvPicPr/>
          <p:nvPr/>
        </p:nvPicPr>
        <p:blipFill>
          <a:blip r:embed="rId3" cstate="print"/>
          <a:stretch/>
        </p:blipFill>
        <p:spPr>
          <a:xfrm flipH="1">
            <a:off x="7001280" y="214200"/>
            <a:ext cx="1846080" cy="1571400"/>
          </a:xfrm>
          <a:prstGeom prst="rect">
            <a:avLst/>
          </a:prstGeom>
          <a:ln w="9525">
            <a:noFill/>
          </a:ln>
        </p:spPr>
      </p:pic>
      <p:pic>
        <p:nvPicPr>
          <p:cNvPr id="477" name="Picture 4"/>
          <p:cNvPicPr/>
          <p:nvPr/>
        </p:nvPicPr>
        <p:blipFill>
          <a:blip r:embed="rId4" cstate="print"/>
          <a:stretch/>
        </p:blipFill>
        <p:spPr>
          <a:xfrm>
            <a:off x="5076056" y="1785926"/>
            <a:ext cx="3610384" cy="4595402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3"/>
            <a:ext cx="2348904" cy="322554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28662" y="273600"/>
            <a:ext cx="7286676" cy="1144800"/>
          </a:xfrm>
        </p:spPr>
        <p:txBody>
          <a:bodyPr/>
          <a:lstStyle/>
          <a:p>
            <a:pPr algn="ctr"/>
            <a:r>
              <a:rPr lang="ru-RU" b="0" strike="noStrike" spc="-1" dirty="0">
                <a:solidFill>
                  <a:srgbClr val="CD3333"/>
                </a:solidFill>
                <a:latin typeface="Times New Roman"/>
              </a:rPr>
              <a:t>	</a:t>
            </a:r>
            <a:r>
              <a:rPr lang="ru-RU" sz="2400" spc="-1" dirty="0">
                <a:solidFill>
                  <a:srgbClr val="CD3333"/>
                </a:solidFill>
                <a:latin typeface="Times New Roman"/>
              </a:rPr>
              <a:t>Участие</a:t>
            </a:r>
            <a:r>
              <a:rPr lang="ru-RU" sz="2400" strike="noStrike" spc="-1" dirty="0">
                <a:solidFill>
                  <a:srgbClr val="CD3333"/>
                </a:solidFill>
                <a:latin typeface="Times New Roman"/>
              </a:rPr>
              <a:t> медицинской сестры </a:t>
            </a:r>
            <a:br>
              <a:rPr lang="ru-RU" sz="2400" strike="noStrike" spc="-1" dirty="0">
                <a:solidFill>
                  <a:srgbClr val="CD3333"/>
                </a:solidFill>
                <a:latin typeface="Times New Roman"/>
              </a:rPr>
            </a:br>
            <a:r>
              <a:rPr lang="ru-RU" sz="2400" strike="noStrike" spc="-1" dirty="0">
                <a:solidFill>
                  <a:srgbClr val="CD3333"/>
                </a:solidFill>
                <a:latin typeface="Times New Roman"/>
              </a:rPr>
              <a:t>в реализации общей стратегии борьбы  с     сердечно – сосудистыми заболеваниями</a:t>
            </a:r>
            <a:r>
              <a:rPr lang="ru-RU" sz="2400" strike="noStrike" spc="-1" dirty="0">
                <a:solidFill>
                  <a:srgbClr val="402000"/>
                </a:solidFill>
                <a:latin typeface="Times New Roman"/>
              </a:rPr>
              <a:t/>
            </a:r>
            <a:br>
              <a:rPr lang="ru-RU" sz="2400" strike="noStrike" spc="-1" dirty="0">
                <a:solidFill>
                  <a:srgbClr val="402000"/>
                </a:solidFill>
                <a:latin typeface="Times New Roman"/>
              </a:rPr>
            </a:br>
            <a:endParaRPr lang="ru-RU" sz="2400" dirty="0"/>
          </a:p>
        </p:txBody>
      </p:sp>
      <p:sp>
        <p:nvSpPr>
          <p:cNvPr id="7" name="Текст 6"/>
          <p:cNvSpPr>
            <a:spLocks noGrp="1"/>
          </p:cNvSpPr>
          <p:nvPr>
            <p:ph type="body"/>
          </p:nvPr>
        </p:nvSpPr>
        <p:spPr>
          <a:xfrm>
            <a:off x="3491880" y="1604520"/>
            <a:ext cx="5198160" cy="4682000"/>
          </a:xfrm>
        </p:spPr>
        <p:txBody>
          <a:bodyPr>
            <a:normAutofit fontScale="40000" lnSpcReduction="20000"/>
          </a:bodyPr>
          <a:lstStyle/>
          <a:p>
            <a:pPr marL="343080" indent="-342720">
              <a:spcBef>
                <a:spcPts val="641"/>
              </a:spcBef>
              <a:buClr>
                <a:srgbClr val="CE9964"/>
              </a:buClr>
              <a:buSzPct val="90000"/>
              <a:buFont typeface="Wingdings" charset="2"/>
              <a:buChar char=""/>
            </a:pPr>
            <a:endParaRPr lang="ru-RU" b="1" strike="noStrike" spc="-1" dirty="0">
              <a:solidFill>
                <a:srgbClr val="402000"/>
              </a:solidFill>
              <a:latin typeface="Times New Roman"/>
            </a:endParaRPr>
          </a:p>
          <a:p>
            <a:pPr marL="343080" indent="-342720">
              <a:spcBef>
                <a:spcPts val="641"/>
              </a:spcBef>
              <a:buClr>
                <a:srgbClr val="CE9964"/>
              </a:buClr>
              <a:buSzPct val="90000"/>
              <a:buFont typeface="Wingdings" charset="2"/>
              <a:buChar char=""/>
            </a:pPr>
            <a:endParaRPr lang="ru-RU" b="1" spc="-1" dirty="0">
              <a:solidFill>
                <a:srgbClr val="402000"/>
              </a:solidFill>
              <a:latin typeface="Times New Roman"/>
            </a:endParaRPr>
          </a:p>
          <a:p>
            <a:pPr marL="343080" indent="-342720">
              <a:spcBef>
                <a:spcPts val="641"/>
              </a:spcBef>
              <a:buClr>
                <a:srgbClr val="CE9964"/>
              </a:buClr>
              <a:buSzPct val="90000"/>
              <a:buFont typeface="Wingdings" charset="2"/>
              <a:buChar char=""/>
            </a:pPr>
            <a:endParaRPr lang="ru-RU" b="1" strike="noStrike" spc="-1" dirty="0">
              <a:solidFill>
                <a:srgbClr val="402000"/>
              </a:solidFill>
              <a:latin typeface="Times New Roman"/>
            </a:endParaRPr>
          </a:p>
          <a:p>
            <a:pPr marL="343080" indent="-342720">
              <a:spcBef>
                <a:spcPts val="641"/>
              </a:spcBef>
              <a:buClr>
                <a:srgbClr val="CE9964"/>
              </a:buClr>
              <a:buSzPct val="90000"/>
              <a:buFont typeface="Wingdings" charset="2"/>
              <a:buChar char=""/>
            </a:pPr>
            <a:endParaRPr lang="ru-RU" b="1" spc="-1" dirty="0">
              <a:solidFill>
                <a:srgbClr val="402000"/>
              </a:solidFill>
              <a:latin typeface="Times New Roman"/>
            </a:endParaRPr>
          </a:p>
          <a:p>
            <a:pPr marL="343080" indent="-342720">
              <a:spcBef>
                <a:spcPts val="641"/>
              </a:spcBef>
              <a:buClr>
                <a:srgbClr val="CE9964"/>
              </a:buClr>
              <a:buSzPct val="90000"/>
              <a:buFont typeface="Wingdings" charset="2"/>
              <a:buChar char=""/>
            </a:pPr>
            <a:endParaRPr lang="ru-RU" b="1" strike="noStrike" spc="-1" dirty="0">
              <a:solidFill>
                <a:srgbClr val="402000"/>
              </a:solidFill>
              <a:latin typeface="Times New Roman"/>
            </a:endParaRPr>
          </a:p>
          <a:p>
            <a:pPr marL="343080" indent="-342720">
              <a:spcBef>
                <a:spcPts val="641"/>
              </a:spcBef>
              <a:buClr>
                <a:srgbClr val="CE9964"/>
              </a:buClr>
              <a:buSzPct val="90000"/>
              <a:buFont typeface="Wingdings" charset="2"/>
              <a:buChar char=""/>
            </a:pPr>
            <a:endParaRPr lang="ru-RU" strike="noStrike" spc="-1" dirty="0">
              <a:solidFill>
                <a:srgbClr val="402000"/>
              </a:solidFill>
              <a:latin typeface="Times New Roman"/>
            </a:endParaRPr>
          </a:p>
          <a:p>
            <a:pPr marL="343080" indent="-342720">
              <a:spcBef>
                <a:spcPts val="641"/>
              </a:spcBef>
              <a:buClr>
                <a:srgbClr val="CE9964"/>
              </a:buClr>
              <a:buSzPct val="90000"/>
              <a:buFont typeface="Wingdings" charset="2"/>
              <a:buChar char=""/>
            </a:pPr>
            <a:endParaRPr lang="ru-RU" strike="noStrike" spc="-1" dirty="0">
              <a:solidFill>
                <a:srgbClr val="402000"/>
              </a:solidFill>
              <a:latin typeface="Times New Roman"/>
            </a:endParaRPr>
          </a:p>
          <a:p>
            <a:pPr marL="343080" indent="-342720">
              <a:spcBef>
                <a:spcPts val="641"/>
              </a:spcBef>
              <a:buClr>
                <a:srgbClr val="CE9964"/>
              </a:buClr>
              <a:buSzPct val="90000"/>
              <a:buFont typeface="Wingdings" charset="2"/>
              <a:buChar char=""/>
            </a:pPr>
            <a:r>
              <a:rPr lang="ru-RU" sz="4000" strike="noStrike" spc="-1" dirty="0">
                <a:solidFill>
                  <a:srgbClr val="402000"/>
                </a:solidFill>
                <a:latin typeface="Times New Roman"/>
              </a:rPr>
              <a:t>Контроль состояния пациента – АД, ЧСС, по назначению врача (ВОП, участкового терапевта)  результатов дополнительных методов исследования , ЭКГ, выписка препаратов </a:t>
            </a:r>
          </a:p>
          <a:p>
            <a:pPr marL="343080" indent="-342720">
              <a:spcBef>
                <a:spcPts val="561"/>
              </a:spcBef>
              <a:buClr>
                <a:srgbClr val="CE9964"/>
              </a:buClr>
              <a:buSzPct val="90000"/>
              <a:buFont typeface="Wingdings" charset="2"/>
              <a:buChar char=""/>
            </a:pPr>
            <a:endParaRPr lang="ru-RU" sz="4000" strike="noStrike" spc="-1" dirty="0">
              <a:solidFill>
                <a:srgbClr val="402000"/>
              </a:solidFill>
              <a:latin typeface="Times New Roman"/>
            </a:endParaRPr>
          </a:p>
          <a:p>
            <a:pPr marL="343080" indent="-342720">
              <a:spcBef>
                <a:spcPts val="561"/>
              </a:spcBef>
              <a:buClr>
                <a:srgbClr val="CE9964"/>
              </a:buClr>
              <a:buSzPct val="90000"/>
              <a:buFont typeface="Wingdings" charset="2"/>
              <a:buChar char=""/>
            </a:pPr>
            <a:r>
              <a:rPr lang="ru-RU" sz="4000" strike="noStrike" spc="-1" dirty="0">
                <a:solidFill>
                  <a:srgbClr val="402000"/>
                </a:solidFill>
                <a:latin typeface="Times New Roman"/>
              </a:rPr>
              <a:t>Ежемесячное обеспечение пациентов с  ССЗ  лекарственными препаратами (за 2023г.  95%), выписка препаратов </a:t>
            </a:r>
          </a:p>
          <a:p>
            <a:pPr marL="343080" indent="-342720">
              <a:spcBef>
                <a:spcPts val="561"/>
              </a:spcBef>
              <a:buClr>
                <a:srgbClr val="CE9964"/>
              </a:buClr>
              <a:buSzPct val="90000"/>
              <a:buFont typeface="Wingdings" charset="2"/>
              <a:buChar char=""/>
            </a:pPr>
            <a:endParaRPr lang="ru-RU" sz="4000" strike="noStrike" spc="-1" dirty="0">
              <a:solidFill>
                <a:srgbClr val="402000"/>
              </a:solidFill>
              <a:latin typeface="Times New Roman"/>
            </a:endParaRPr>
          </a:p>
          <a:p>
            <a:pPr marL="343080" indent="-342720">
              <a:spcBef>
                <a:spcPts val="561"/>
              </a:spcBef>
              <a:buClr>
                <a:srgbClr val="CE9964"/>
              </a:buClr>
              <a:buSzPct val="90000"/>
              <a:buFont typeface="Wingdings" charset="2"/>
              <a:buChar char=""/>
            </a:pPr>
            <a:r>
              <a:rPr lang="ru-RU" sz="4000" strike="noStrike" spc="-1" dirty="0">
                <a:solidFill>
                  <a:srgbClr val="402000"/>
                </a:solidFill>
                <a:latin typeface="Times New Roman"/>
              </a:rPr>
              <a:t>Для маломобильных пациентов осуществляется доставка участковой медсестрой препаратов на дом.</a:t>
            </a: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CE9964"/>
              </a:buClr>
              <a:buSzPct val="90000"/>
              <a:buFont typeface="Wingdings" charset="2"/>
              <a:buChar char=""/>
            </a:pPr>
            <a:endParaRPr lang="ru-RU" sz="4000" strike="noStrike" spc="-1" dirty="0">
              <a:solidFill>
                <a:srgbClr val="402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CE9964"/>
              </a:buClr>
              <a:buSzPct val="90000"/>
              <a:buFont typeface="Wingdings" charset="2"/>
              <a:buChar char=""/>
            </a:pPr>
            <a:r>
              <a:rPr lang="ru-RU" sz="4000" strike="noStrike" spc="-1" dirty="0">
                <a:solidFill>
                  <a:srgbClr val="402000"/>
                </a:solidFill>
                <a:latin typeface="Times New Roman"/>
              </a:rPr>
              <a:t>Направление к врачам - специалистам, под контролем  которых пациенты проходят реабилитацию</a:t>
            </a: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CE9964"/>
              </a:buClr>
              <a:buSzPct val="90000"/>
            </a:pPr>
            <a:r>
              <a:rPr lang="ru-RU" sz="4000" strike="noStrike" spc="-1" dirty="0">
                <a:solidFill>
                  <a:srgbClr val="402000"/>
                </a:solidFill>
                <a:latin typeface="Times New Roman"/>
              </a:rPr>
              <a:t> </a:t>
            </a: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lang="ru-RU" b="0" strike="noStrike" spc="-1" dirty="0">
              <a:solidFill>
                <a:srgbClr val="402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CE9964"/>
              </a:buClr>
              <a:buSzPct val="90000"/>
              <a:buFont typeface="Wingdings" charset="2"/>
              <a:buChar char=""/>
            </a:pPr>
            <a:endParaRPr lang="ru-RU" b="0" strike="noStrike" spc="-1" dirty="0">
              <a:solidFill>
                <a:srgbClr val="402000"/>
              </a:solidFill>
              <a:latin typeface="Times New Roman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tretch/>
        </p:blipFill>
        <p:spPr>
          <a:xfrm>
            <a:off x="7020272" y="1052736"/>
            <a:ext cx="1540936" cy="1510001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Заголовок 1"/>
          <p:cNvSpPr txBox="1"/>
          <p:nvPr/>
        </p:nvSpPr>
        <p:spPr>
          <a:xfrm>
            <a:off x="990720" y="457200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strike="noStrike" spc="-1" dirty="0">
                <a:solidFill>
                  <a:srgbClr val="CD3333"/>
                </a:solidFill>
                <a:latin typeface="Times New Roman"/>
              </a:rPr>
              <a:t>Третичная профилактика</a:t>
            </a:r>
            <a:endParaRPr lang="ru-RU" sz="4000" strike="noStrike" spc="-1" dirty="0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664" name="Содержимое 2"/>
          <p:cNvSpPr txBox="1"/>
          <p:nvPr/>
        </p:nvSpPr>
        <p:spPr>
          <a:xfrm>
            <a:off x="928800" y="1428840"/>
            <a:ext cx="3598560" cy="465588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CE9964"/>
              </a:buClr>
              <a:buSzPct val="90000"/>
              <a:buFont typeface="Monotype Sorts" charset="2"/>
              <a:buChar char=""/>
            </a:pPr>
            <a:endParaRPr lang="ru-RU" sz="2000" b="0" strike="noStrike" spc="-1" dirty="0">
              <a:solidFill>
                <a:srgbClr val="CD3333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CE9964"/>
              </a:buClr>
              <a:buSzPct val="90000"/>
              <a:buFont typeface="Monotype Sorts" charset="2"/>
              <a:buChar char=""/>
            </a:pPr>
            <a:r>
              <a:rPr lang="ru-RU" sz="2000" b="0" strike="noStrike" spc="-1" dirty="0">
                <a:solidFill>
                  <a:srgbClr val="CD3333"/>
                </a:solidFill>
                <a:latin typeface="Times New Roman"/>
              </a:rPr>
              <a:t>Роль медсестры в диспансерном наблюдении и реабилитации:</a:t>
            </a:r>
            <a:endParaRPr lang="ru-RU" sz="2000" b="0" strike="noStrike" spc="-1" dirty="0">
              <a:solidFill>
                <a:srgbClr val="402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402000"/>
                </a:solidFill>
                <a:latin typeface="Times New Roman"/>
              </a:rPr>
              <a:t>- Организация диспансерного наблюдения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402000"/>
                </a:solidFill>
                <a:latin typeface="Times New Roman"/>
              </a:rPr>
              <a:t>- Формирование потоков пациентов на обследования и на осмотр участковыми врачами, ВОП и кардиологом;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402000"/>
                </a:solidFill>
                <a:latin typeface="Times New Roman"/>
              </a:rPr>
              <a:t>- Обучающие программы;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402000"/>
                </a:solidFill>
                <a:latin typeface="Times New Roman"/>
              </a:rPr>
              <a:t>- Патронаж пациентов, динамическое наблюдение;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402000"/>
                </a:solidFill>
                <a:latin typeface="Times New Roman"/>
              </a:rPr>
              <a:t>- Стационары на дому </a:t>
            </a: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ru-RU" sz="2000" b="0" strike="noStrike" spc="-1" dirty="0">
              <a:solidFill>
                <a:srgbClr val="402000"/>
              </a:solid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tabLst>
                <a:tab pos="0" algn="l"/>
              </a:tabLst>
            </a:pPr>
            <a:endParaRPr lang="ru-RU" sz="2000" b="0" strike="noStrike" spc="-1" dirty="0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665" name="Содержимое 3"/>
          <p:cNvSpPr txBox="1"/>
          <p:nvPr/>
        </p:nvSpPr>
        <p:spPr>
          <a:xfrm>
            <a:off x="4788024" y="1357200"/>
            <a:ext cx="3879336" cy="3223928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CE9964"/>
              </a:buClr>
              <a:buSzPct val="90000"/>
              <a:buFont typeface="Monotype Sorts" charset="2"/>
              <a:buChar char=""/>
            </a:pPr>
            <a:endParaRPr lang="ru-RU" sz="2000" b="0" strike="noStrike" spc="-1" dirty="0">
              <a:solidFill>
                <a:srgbClr val="CD3333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buClr>
                <a:srgbClr val="CE9964"/>
              </a:buClr>
              <a:buSzPct val="90000"/>
              <a:buFont typeface="Monotype Sorts" charset="2"/>
              <a:buChar char=""/>
            </a:pPr>
            <a:r>
              <a:rPr lang="ru-RU" sz="2000" b="0" strike="noStrike" spc="-1" dirty="0">
                <a:solidFill>
                  <a:srgbClr val="CD3333"/>
                </a:solidFill>
                <a:latin typeface="Times New Roman"/>
              </a:rPr>
              <a:t>Самостоятельный прием медсестры:</a:t>
            </a:r>
            <a:endParaRPr lang="ru-RU" sz="2000" b="0" strike="noStrike" spc="-1" dirty="0">
              <a:solidFill>
                <a:srgbClr val="402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402000"/>
                </a:solidFill>
                <a:latin typeface="Times New Roman"/>
              </a:rPr>
              <a:t>-Работа с планами наблюдений;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402000"/>
                </a:solidFill>
                <a:latin typeface="Times New Roman"/>
              </a:rPr>
              <a:t>-подбор  расписания на обследования;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402000"/>
                </a:solidFill>
                <a:latin typeface="Times New Roman"/>
              </a:rPr>
              <a:t>- подготовка пациентов к «Д»;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402000"/>
                </a:solidFill>
                <a:latin typeface="Times New Roman"/>
              </a:rPr>
              <a:t>-контроль за выполнением врачебных назначений;</a:t>
            </a:r>
          </a:p>
          <a:p>
            <a:pPr marL="343080" indent="-342720">
              <a:lnSpc>
                <a:spcPct val="100000"/>
              </a:lnSpc>
              <a:spcBef>
                <a:spcPts val="400"/>
              </a:spcBef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402000"/>
                </a:solidFill>
                <a:latin typeface="Times New Roman"/>
              </a:rPr>
              <a:t>-обучение одного дня</a:t>
            </a:r>
          </a:p>
        </p:txBody>
      </p:sp>
      <p:pic>
        <p:nvPicPr>
          <p:cNvPr id="666" name="Рисунок 5"/>
          <p:cNvPicPr/>
          <p:nvPr/>
        </p:nvPicPr>
        <p:blipFill>
          <a:blip r:embed="rId2" cstate="print"/>
          <a:stretch/>
        </p:blipFill>
        <p:spPr>
          <a:xfrm>
            <a:off x="5782656" y="4725144"/>
            <a:ext cx="2884704" cy="1737216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Rectangle 2"/>
          <p:cNvSpPr txBox="1"/>
          <p:nvPr/>
        </p:nvSpPr>
        <p:spPr>
          <a:xfrm>
            <a:off x="990720" y="457200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 dirty="0">
                <a:solidFill>
                  <a:srgbClr val="CD3333"/>
                </a:solidFill>
                <a:latin typeface="Times New Roman"/>
              </a:rPr>
              <a:t>Этапы  реабилитации  пациентов с сердечно – сосудистой патологией</a:t>
            </a:r>
            <a:endParaRPr lang="ru-RU" sz="3200" b="0" strike="noStrike" spc="-1" dirty="0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668" name="Rectangle 3"/>
          <p:cNvSpPr txBox="1"/>
          <p:nvPr/>
        </p:nvSpPr>
        <p:spPr>
          <a:xfrm>
            <a:off x="1116000" y="1916280"/>
            <a:ext cx="3814560" cy="41144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CE9964"/>
              </a:buClr>
              <a:buSzPct val="90000"/>
              <a:buFont typeface="Monotype Sorts" charset="2"/>
              <a:buChar char=""/>
            </a:pPr>
            <a:r>
              <a:rPr lang="ru-RU" sz="2200" b="0" strike="noStrike" spc="-1" dirty="0">
                <a:solidFill>
                  <a:srgbClr val="402000"/>
                </a:solidFill>
                <a:latin typeface="Times New Roman"/>
              </a:rPr>
              <a:t>Лечение больного в условиях стационара на дому с использованием ежедневных сестринских патронажей</a:t>
            </a:r>
          </a:p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CE9964"/>
              </a:buClr>
              <a:buSzPct val="90000"/>
              <a:buFont typeface="Monotype Sorts" charset="2"/>
              <a:buChar char=""/>
            </a:pPr>
            <a:r>
              <a:rPr lang="ru-RU" sz="2200" b="0" strike="noStrike" spc="-1" dirty="0">
                <a:solidFill>
                  <a:srgbClr val="402000"/>
                </a:solidFill>
                <a:latin typeface="Times New Roman"/>
              </a:rPr>
              <a:t>Работа в семье, адаптация семьи и пациента к </a:t>
            </a:r>
            <a:r>
              <a:rPr lang="ru-RU" sz="2200" spc="-1" dirty="0">
                <a:solidFill>
                  <a:srgbClr val="402000"/>
                </a:solidFill>
                <a:latin typeface="Times New Roman"/>
              </a:rPr>
              <a:t>жизни в новых условиях</a:t>
            </a:r>
            <a:endParaRPr lang="ru-RU" sz="2200" b="0" strike="noStrike" spc="-1" dirty="0">
              <a:solidFill>
                <a:srgbClr val="402000"/>
              </a:solidFill>
              <a:latin typeface="Times New Roman"/>
            </a:endParaRPr>
          </a:p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CE9964"/>
              </a:buClr>
              <a:buSzPct val="90000"/>
              <a:buFont typeface="Monotype Sorts" charset="2"/>
              <a:buChar char=""/>
            </a:pPr>
            <a:r>
              <a:rPr lang="ru-RU" sz="2200" b="0" strike="noStrike" spc="-1" dirty="0">
                <a:solidFill>
                  <a:srgbClr val="402000"/>
                </a:solidFill>
                <a:latin typeface="Times New Roman"/>
              </a:rPr>
              <a:t>Индивидуальное обучение пациента, школа по уходу за тяжелобольными</a:t>
            </a:r>
          </a:p>
          <a:p>
            <a:pPr marL="343080" indent="-342720">
              <a:lnSpc>
                <a:spcPct val="100000"/>
              </a:lnSpc>
              <a:spcBef>
                <a:spcPts val="439"/>
              </a:spcBef>
              <a:buClr>
                <a:srgbClr val="CE9964"/>
              </a:buClr>
              <a:buSzPct val="90000"/>
              <a:buFont typeface="Monotype Sorts" charset="2"/>
              <a:buChar char=""/>
            </a:pPr>
            <a:r>
              <a:rPr lang="ru-RU" sz="2200" b="0" strike="noStrike" spc="-1" dirty="0">
                <a:solidFill>
                  <a:srgbClr val="402000"/>
                </a:solidFill>
                <a:latin typeface="Times New Roman"/>
              </a:rPr>
              <a:t>Психологическая помощь   </a:t>
            </a:r>
          </a:p>
        </p:txBody>
      </p:sp>
      <p:pic>
        <p:nvPicPr>
          <p:cNvPr id="669" name="Picture 4" descr="00034177"/>
          <p:cNvPicPr/>
          <p:nvPr/>
        </p:nvPicPr>
        <p:blipFill>
          <a:blip r:embed="rId2" cstate="print"/>
          <a:stretch/>
        </p:blipFill>
        <p:spPr>
          <a:xfrm>
            <a:off x="5292720" y="1844640"/>
            <a:ext cx="3049200" cy="1987200"/>
          </a:xfrm>
          <a:prstGeom prst="rect">
            <a:avLst/>
          </a:prstGeom>
          <a:ln w="9525">
            <a:noFill/>
          </a:ln>
        </p:spPr>
      </p:pic>
      <p:pic>
        <p:nvPicPr>
          <p:cNvPr id="670" name="Picture 2"/>
          <p:cNvPicPr/>
          <p:nvPr/>
        </p:nvPicPr>
        <p:blipFill>
          <a:blip r:embed="rId3" cstate="print"/>
          <a:stretch/>
        </p:blipFill>
        <p:spPr>
          <a:xfrm>
            <a:off x="5143680" y="3929040"/>
            <a:ext cx="3498480" cy="235692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Rectangle 2"/>
          <p:cNvSpPr txBox="1"/>
          <p:nvPr/>
        </p:nvSpPr>
        <p:spPr>
          <a:xfrm>
            <a:off x="990720" y="457200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b="0" strike="noStrike" spc="-1">
                <a:solidFill>
                  <a:srgbClr val="CD3333"/>
                </a:solidFill>
                <a:latin typeface="Times New Roman"/>
              </a:rPr>
              <a:t>Организация обучения  пациентов </a:t>
            </a:r>
            <a:r>
              <a:t/>
            </a:r>
            <a:br/>
            <a:r>
              <a:rPr lang="ru-RU" sz="3200" b="0" strike="noStrike" spc="-1">
                <a:solidFill>
                  <a:srgbClr val="CD3333"/>
                </a:solidFill>
                <a:latin typeface="Times New Roman"/>
              </a:rPr>
              <a:t>в  СГКП№ 15</a:t>
            </a:r>
            <a:endParaRPr lang="ru-RU" sz="32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646" name="Rectangle 7"/>
          <p:cNvSpPr/>
          <p:nvPr/>
        </p:nvSpPr>
        <p:spPr>
          <a:xfrm>
            <a:off x="900000" y="2140560"/>
            <a:ext cx="2231640" cy="2833920"/>
          </a:xfrm>
          <a:prstGeom prst="rect">
            <a:avLst/>
          </a:prstGeom>
          <a:solidFill>
            <a:schemeClr val="accent1"/>
          </a:solidFill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Arial"/>
              </a:rPr>
              <a:t>Индивидуальное обучение.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402000"/>
                </a:solidFill>
                <a:latin typeface="Arial"/>
              </a:rPr>
              <a:t>Проводится медицинскими сестрами и врачами общей практики во время приема или посещения пациента на дому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647" name="Rectangle 8"/>
          <p:cNvSpPr/>
          <p:nvPr/>
        </p:nvSpPr>
        <p:spPr>
          <a:xfrm>
            <a:off x="900000" y="5235120"/>
            <a:ext cx="2304720" cy="913680"/>
          </a:xfrm>
          <a:prstGeom prst="rect">
            <a:avLst/>
          </a:prstGeom>
          <a:solidFill>
            <a:schemeClr val="accent1"/>
          </a:solidFill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402000"/>
                </a:solidFill>
                <a:latin typeface="Arial"/>
              </a:rPr>
              <a:t>Ежегодно обучаются более </a:t>
            </a:r>
            <a:r>
              <a:rPr lang="ru-RU" sz="1800" b="0" strike="noStrike" spc="-1">
                <a:solidFill>
                  <a:srgbClr val="FF0000"/>
                </a:solidFill>
                <a:latin typeface="Arial"/>
              </a:rPr>
              <a:t>3,5 тыс. больных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648" name="Rectangle 9"/>
          <p:cNvSpPr/>
          <p:nvPr/>
        </p:nvSpPr>
        <p:spPr>
          <a:xfrm>
            <a:off x="5940360" y="2140200"/>
            <a:ext cx="2808000" cy="2285280"/>
          </a:xfrm>
          <a:prstGeom prst="rect">
            <a:avLst/>
          </a:prstGeom>
          <a:solidFill>
            <a:schemeClr val="accent1"/>
          </a:solidFill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Arial"/>
              </a:rPr>
              <a:t>Групповое обучение</a:t>
            </a:r>
            <a:r>
              <a:rPr lang="ru-RU" sz="1800" b="0" strike="noStrike" spc="-1">
                <a:solidFill>
                  <a:srgbClr val="402000"/>
                </a:solidFill>
                <a:latin typeface="Arial"/>
              </a:rPr>
              <a:t>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402000"/>
                </a:solidFill>
                <a:latin typeface="Arial"/>
              </a:rPr>
              <a:t>Обучающие школы для пациентов «Артериальная гипертензия» и «Здоровое сердце» функционируют в поликлинике ежедневно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649" name="Rectangle 10"/>
          <p:cNvSpPr/>
          <p:nvPr/>
        </p:nvSpPr>
        <p:spPr>
          <a:xfrm>
            <a:off x="6012000" y="5234760"/>
            <a:ext cx="2592000" cy="639360"/>
          </a:xfrm>
          <a:prstGeom prst="rect">
            <a:avLst/>
          </a:prstGeom>
          <a:solidFill>
            <a:schemeClr val="accent1"/>
          </a:solidFill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402000"/>
                </a:solidFill>
                <a:latin typeface="Arial"/>
              </a:rPr>
              <a:t>Ежегодно обучаются </a:t>
            </a:r>
            <a:r>
              <a:rPr lang="ru-RU" sz="1800" b="0" strike="noStrike" spc="-1">
                <a:solidFill>
                  <a:srgbClr val="FF0000"/>
                </a:solidFill>
                <a:latin typeface="Arial"/>
              </a:rPr>
              <a:t>750 больных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650" name="Rectangle 11"/>
          <p:cNvSpPr/>
          <p:nvPr/>
        </p:nvSpPr>
        <p:spPr>
          <a:xfrm>
            <a:off x="3348000" y="2139840"/>
            <a:ext cx="2376000" cy="1462320"/>
          </a:xfrm>
          <a:prstGeom prst="rect">
            <a:avLst/>
          </a:prstGeom>
          <a:solidFill>
            <a:schemeClr val="accent1"/>
          </a:solidFill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FF0000"/>
                </a:solidFill>
                <a:latin typeface="Arial"/>
              </a:rPr>
              <a:t>Проведение однодневных школ</a:t>
            </a:r>
            <a:r>
              <a:rPr lang="ru-RU" sz="1800" b="1" strike="noStrike" spc="-1">
                <a:solidFill>
                  <a:srgbClr val="402000"/>
                </a:solidFill>
                <a:latin typeface="Arial"/>
              </a:rPr>
              <a:t> </a:t>
            </a:r>
            <a:r>
              <a:rPr lang="ru-RU" sz="1800" b="0" strike="noStrike" spc="-1">
                <a:solidFill>
                  <a:srgbClr val="402000"/>
                </a:solidFill>
                <a:latin typeface="Arial"/>
              </a:rPr>
              <a:t>для больных артериальной гипертензией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651" name="Rectangle 12"/>
          <p:cNvSpPr/>
          <p:nvPr/>
        </p:nvSpPr>
        <p:spPr>
          <a:xfrm>
            <a:off x="3635280" y="5235120"/>
            <a:ext cx="1871280" cy="913680"/>
          </a:xfrm>
          <a:prstGeom prst="rect">
            <a:avLst/>
          </a:prstGeom>
          <a:solidFill>
            <a:schemeClr val="accent1"/>
          </a:solidFill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402000"/>
                </a:solidFill>
                <a:latin typeface="Arial"/>
              </a:rPr>
              <a:t>В 2023г обучено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0000"/>
                </a:solidFill>
                <a:latin typeface="Arial"/>
              </a:rPr>
              <a:t>640</a:t>
            </a:r>
            <a:r>
              <a:rPr lang="ru-RU" sz="1800" b="0" strike="noStrike" spc="-1">
                <a:solidFill>
                  <a:srgbClr val="402000"/>
                </a:solidFill>
                <a:latin typeface="Arial"/>
              </a:rPr>
              <a:t> </a:t>
            </a:r>
            <a:r>
              <a:rPr lang="ru-RU" sz="1800" b="0" strike="noStrike" spc="-1">
                <a:solidFill>
                  <a:srgbClr val="FF0000"/>
                </a:solidFill>
                <a:latin typeface="Arial"/>
              </a:rPr>
              <a:t>человек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652" name="Line 12"/>
          <p:cNvSpPr/>
          <p:nvPr/>
        </p:nvSpPr>
        <p:spPr>
          <a:xfrm>
            <a:off x="1908000" y="5013000"/>
            <a:ext cx="360" cy="216000"/>
          </a:xfrm>
          <a:prstGeom prst="line">
            <a:avLst/>
          </a:prstGeom>
          <a:ln w="28575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3" name="Line 13"/>
          <p:cNvSpPr/>
          <p:nvPr/>
        </p:nvSpPr>
        <p:spPr>
          <a:xfrm>
            <a:off x="4500360" y="3644640"/>
            <a:ext cx="360" cy="1584360"/>
          </a:xfrm>
          <a:prstGeom prst="line">
            <a:avLst/>
          </a:prstGeom>
          <a:ln w="28575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54" name="Line 14"/>
          <p:cNvSpPr/>
          <p:nvPr/>
        </p:nvSpPr>
        <p:spPr>
          <a:xfrm>
            <a:off x="7308720" y="4437000"/>
            <a:ext cx="360" cy="792000"/>
          </a:xfrm>
          <a:prstGeom prst="line">
            <a:avLst/>
          </a:prstGeom>
          <a:ln w="28575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Rectangle 2"/>
          <p:cNvSpPr txBox="1"/>
          <p:nvPr/>
        </p:nvSpPr>
        <p:spPr>
          <a:xfrm>
            <a:off x="1428840" y="227160"/>
            <a:ext cx="7500600" cy="1239480"/>
          </a:xfrm>
          <a:prstGeom prst="rect">
            <a:avLst/>
          </a:prstGeom>
          <a:noFill/>
          <a:ln w="9360">
            <a:noFill/>
          </a:ln>
        </p:spPr>
        <p:txBody>
          <a:bodyPr lIns="68400" tIns="34200" rIns="68400" bIns="342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strike="noStrike" spc="-1" dirty="0">
                <a:solidFill>
                  <a:srgbClr val="CD3333"/>
                </a:solidFill>
                <a:latin typeface="Times New Roman"/>
              </a:rPr>
              <a:t>Поэтапные задачи участковой службы</a:t>
            </a:r>
            <a:endParaRPr lang="ru-RU" sz="3600" strike="noStrike" spc="-1" dirty="0">
              <a:solidFill>
                <a:srgbClr val="402000"/>
              </a:solidFill>
              <a:latin typeface="Times New Roman"/>
            </a:endParaRPr>
          </a:p>
        </p:txBody>
      </p:sp>
      <p:pic>
        <p:nvPicPr>
          <p:cNvPr id="398" name="Object 6"/>
          <p:cNvPicPr/>
          <p:nvPr/>
        </p:nvPicPr>
        <p:blipFill>
          <a:blip r:embed="rId2" cstate="print"/>
          <a:stretch/>
        </p:blipFill>
        <p:spPr>
          <a:xfrm>
            <a:off x="4572000" y="3753000"/>
            <a:ext cx="4285800" cy="2747520"/>
          </a:xfrm>
          <a:prstGeom prst="rect">
            <a:avLst/>
          </a:prstGeom>
          <a:ln w="0">
            <a:noFill/>
          </a:ln>
        </p:spPr>
      </p:pic>
      <p:sp>
        <p:nvSpPr>
          <p:cNvPr id="400" name="Объект 2"/>
          <p:cNvSpPr txBox="1"/>
          <p:nvPr/>
        </p:nvSpPr>
        <p:spPr>
          <a:xfrm>
            <a:off x="4572000" y="1428840"/>
            <a:ext cx="4214520" cy="51350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561"/>
              </a:spcBef>
              <a:buClr>
                <a:srgbClr val="CE9964"/>
              </a:buClr>
              <a:buSzPct val="90000"/>
              <a:buFont typeface="Monotype Sorts" charset="2"/>
              <a:buChar char=""/>
            </a:pPr>
            <a:endParaRPr lang="ru-RU" sz="2000" b="1" i="1" strike="noStrike" spc="-1" dirty="0">
              <a:solidFill>
                <a:srgbClr val="402000"/>
              </a:solid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Clr>
                <a:srgbClr val="CE9964"/>
              </a:buClr>
              <a:buSzPct val="90000"/>
              <a:buFont typeface="Monotype Sorts" charset="2"/>
              <a:buChar char=""/>
            </a:pPr>
            <a:endParaRPr lang="ru-RU" sz="2000" b="1" i="1" spc="-1" dirty="0">
              <a:solidFill>
                <a:srgbClr val="402000"/>
              </a:solid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561"/>
              </a:spcBef>
              <a:buClr>
                <a:srgbClr val="CE9964"/>
              </a:buClr>
              <a:buSzPct val="90000"/>
              <a:buFont typeface="Monotype Sorts" charset="2"/>
              <a:buChar char=""/>
            </a:pPr>
            <a:r>
              <a:rPr lang="ru-RU" sz="2000" b="1" i="1" strike="noStrike" spc="-1" dirty="0">
                <a:solidFill>
                  <a:srgbClr val="402000"/>
                </a:solidFill>
                <a:latin typeface="Times New Roman"/>
              </a:rPr>
              <a:t>Наиболее часто встречающаяся патология у пациентов старше трудоспособного возраста</a:t>
            </a:r>
            <a:endParaRPr lang="ru-RU" sz="2000" b="0" strike="noStrike" spc="-1" dirty="0">
              <a:solidFill>
                <a:srgbClr val="402000"/>
              </a:solid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ru-RU" sz="2800" b="0" strike="noStrike" spc="-1" dirty="0">
              <a:solidFill>
                <a:srgbClr val="402000"/>
              </a:solidFill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561"/>
              </a:spcBef>
            </a:pPr>
            <a:endParaRPr lang="ru-RU" sz="2800" b="0" strike="noStrike" spc="-1" dirty="0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401" name="Прямоугольник 3"/>
          <p:cNvSpPr/>
          <p:nvPr/>
        </p:nvSpPr>
        <p:spPr>
          <a:xfrm>
            <a:off x="1071360" y="1500120"/>
            <a:ext cx="3571560" cy="5202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800" tIns="41400" rIns="82800" bIns="414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402000"/>
                </a:solidFill>
                <a:latin typeface="Times New Roman"/>
              </a:rPr>
              <a:t>Этапы:</a:t>
            </a:r>
            <a:endParaRPr lang="ru-RU" sz="2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02000"/>
              </a:buClr>
              <a:buFont typeface="Arial"/>
              <a:buChar char="•"/>
            </a:pPr>
            <a:r>
              <a:rPr lang="ru-RU" sz="2800" b="1" i="1" strike="noStrike" spc="-1" dirty="0">
                <a:solidFill>
                  <a:srgbClr val="402000"/>
                </a:solidFill>
                <a:latin typeface="Times New Roman"/>
              </a:rPr>
              <a:t>Первичный скрининг</a:t>
            </a:r>
            <a:endParaRPr lang="ru-RU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02000"/>
              </a:buClr>
              <a:buFont typeface="Arial"/>
              <a:buChar char="•"/>
            </a:pPr>
            <a:r>
              <a:rPr lang="ru-RU" sz="2800" b="1" i="1" strike="noStrike" spc="-1" dirty="0">
                <a:solidFill>
                  <a:srgbClr val="402000"/>
                </a:solidFill>
                <a:latin typeface="Times New Roman"/>
              </a:rPr>
              <a:t>Диагностический</a:t>
            </a:r>
            <a:endParaRPr lang="ru-RU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02000"/>
              </a:buClr>
              <a:buFont typeface="Arial"/>
              <a:buChar char="•"/>
            </a:pPr>
            <a:r>
              <a:rPr lang="ru-RU" sz="2800" b="1" i="1" strike="noStrike" spc="-1" dirty="0">
                <a:solidFill>
                  <a:srgbClr val="402000"/>
                </a:solidFill>
                <a:latin typeface="Times New Roman"/>
              </a:rPr>
              <a:t>Профилактически-реабилитационный</a:t>
            </a:r>
            <a:endParaRPr lang="ru-RU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02000"/>
              </a:buClr>
              <a:buFont typeface="Arial"/>
              <a:buChar char="•"/>
            </a:pPr>
            <a:r>
              <a:rPr lang="ru-RU" sz="2800" b="1" i="1" strike="noStrike" spc="-1" dirty="0">
                <a:solidFill>
                  <a:srgbClr val="402000"/>
                </a:solidFill>
                <a:latin typeface="Times New Roman"/>
              </a:rPr>
              <a:t>Лечебные мероприятия</a:t>
            </a:r>
            <a:endParaRPr lang="ru-RU" sz="2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Rectangle 2"/>
          <p:cNvSpPr txBox="1"/>
          <p:nvPr/>
        </p:nvSpPr>
        <p:spPr>
          <a:xfrm>
            <a:off x="990720" y="457200"/>
            <a:ext cx="7772040" cy="10202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b="0" strike="noStrike" spc="-1">
                <a:solidFill>
                  <a:srgbClr val="CD3333"/>
                </a:solidFill>
                <a:latin typeface="Times New Roman"/>
              </a:rPr>
              <a:t>Обучающие школы для пациентов</a:t>
            </a:r>
            <a:endParaRPr lang="ru-RU" sz="4000" b="0" strike="noStrike" spc="-1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656" name="Rectangle 3"/>
          <p:cNvSpPr txBox="1"/>
          <p:nvPr/>
        </p:nvSpPr>
        <p:spPr>
          <a:xfrm>
            <a:off x="990720" y="1873080"/>
            <a:ext cx="7772040" cy="198720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CE9964"/>
              </a:buClr>
              <a:buSzPct val="90000"/>
              <a:buFont typeface="Monotype Sorts" charset="2"/>
              <a:buChar char=""/>
            </a:pPr>
            <a:r>
              <a:rPr lang="ru-RU" sz="2800" b="0" strike="noStrike" spc="-1" dirty="0">
                <a:solidFill>
                  <a:srgbClr val="402000"/>
                </a:solidFill>
                <a:latin typeface="Times New Roman"/>
              </a:rPr>
              <a:t>Школа здорового образа жизни</a:t>
            </a: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CE9964"/>
              </a:buClr>
              <a:buSzPct val="90000"/>
              <a:buFont typeface="Monotype Sorts" charset="2"/>
              <a:buChar char=""/>
            </a:pPr>
            <a:r>
              <a:rPr lang="ru-RU" sz="2800" b="0" strike="noStrike" spc="-1" dirty="0">
                <a:solidFill>
                  <a:srgbClr val="402000"/>
                </a:solidFill>
                <a:latin typeface="Times New Roman"/>
              </a:rPr>
              <a:t>Школа «Здоровое сердце»</a:t>
            </a:r>
          </a:p>
          <a:p>
            <a:pPr marL="343080" indent="-342720">
              <a:lnSpc>
                <a:spcPct val="100000"/>
              </a:lnSpc>
              <a:spcBef>
                <a:spcPts val="561"/>
              </a:spcBef>
              <a:buClr>
                <a:srgbClr val="CE9964"/>
              </a:buClr>
              <a:buSzPct val="90000"/>
              <a:buFont typeface="Monotype Sorts" charset="2"/>
              <a:buChar char=""/>
            </a:pPr>
            <a:r>
              <a:rPr lang="ru-RU" sz="2800" b="0" strike="noStrike" spc="-1" dirty="0">
                <a:solidFill>
                  <a:srgbClr val="402000"/>
                </a:solidFill>
                <a:latin typeface="Times New Roman"/>
              </a:rPr>
              <a:t>Школа артериальной </a:t>
            </a:r>
            <a:r>
              <a:rPr lang="ru-RU" sz="2800" spc="-1" dirty="0">
                <a:solidFill>
                  <a:srgbClr val="402000"/>
                </a:solidFill>
                <a:latin typeface="Times New Roman"/>
              </a:rPr>
              <a:t>гипертензии</a:t>
            </a:r>
          </a:p>
        </p:txBody>
      </p:sp>
      <p:pic>
        <p:nvPicPr>
          <p:cNvPr id="657" name="Picture 4" descr="DSCN3540"/>
          <p:cNvPicPr/>
          <p:nvPr/>
        </p:nvPicPr>
        <p:blipFill>
          <a:blip r:embed="rId3" cstate="print"/>
          <a:stretch/>
        </p:blipFill>
        <p:spPr>
          <a:xfrm>
            <a:off x="971640" y="3573360"/>
            <a:ext cx="3776400" cy="2831760"/>
          </a:xfrm>
          <a:prstGeom prst="rect">
            <a:avLst/>
          </a:prstGeom>
          <a:ln w="9525">
            <a:noFill/>
          </a:ln>
        </p:spPr>
      </p:pic>
      <p:pic>
        <p:nvPicPr>
          <p:cNvPr id="658" name="Picture 5" descr="DSCN2200"/>
          <p:cNvPicPr/>
          <p:nvPr/>
        </p:nvPicPr>
        <p:blipFill>
          <a:blip r:embed="rId4" cstate="print"/>
          <a:stretch/>
        </p:blipFill>
        <p:spPr>
          <a:xfrm>
            <a:off x="4932360" y="3573360"/>
            <a:ext cx="3703320" cy="277776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Rectangle 2"/>
          <p:cNvSpPr txBox="1"/>
          <p:nvPr/>
        </p:nvSpPr>
        <p:spPr>
          <a:xfrm>
            <a:off x="179280" y="274680"/>
            <a:ext cx="850716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 dirty="0">
                <a:solidFill>
                  <a:srgbClr val="9A7F32"/>
                </a:solidFill>
                <a:latin typeface="Times New Roman"/>
              </a:rPr>
              <a:t>      </a:t>
            </a:r>
            <a:r>
              <a:rPr lang="ru-RU" sz="4000" b="0" strike="noStrike" spc="-1" dirty="0">
                <a:solidFill>
                  <a:srgbClr val="CD3333"/>
                </a:solidFill>
                <a:latin typeface="Times New Roman"/>
              </a:rPr>
              <a:t>Основные направления в обучении пациентов</a:t>
            </a:r>
            <a:endParaRPr lang="ru-RU" sz="4000" b="0" strike="noStrike" spc="-1" dirty="0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660" name="Rectangle 3"/>
          <p:cNvSpPr txBox="1"/>
          <p:nvPr/>
        </p:nvSpPr>
        <p:spPr>
          <a:xfrm>
            <a:off x="990720" y="1828800"/>
            <a:ext cx="7772040" cy="41144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402000"/>
              </a:buClr>
              <a:buSzPct val="90000"/>
              <a:buFont typeface="Monotype Sorts" charset="2"/>
              <a:buChar char=""/>
            </a:pPr>
            <a:r>
              <a:rPr lang="ru-RU" sz="2800" b="0" strike="noStrike" spc="-1" dirty="0">
                <a:solidFill>
                  <a:srgbClr val="402000"/>
                </a:solidFill>
                <a:latin typeface="Times New Roman"/>
              </a:rPr>
              <a:t>Формирование принципов рационального  питания и достаточной  физической активности.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402000"/>
              </a:buClr>
              <a:buSzPct val="90000"/>
              <a:buFont typeface="Monotype Sorts" charset="2"/>
              <a:buChar char=""/>
            </a:pPr>
            <a:r>
              <a:rPr lang="ru-RU" sz="2800" b="0" strike="noStrike" spc="-1" dirty="0">
                <a:solidFill>
                  <a:srgbClr val="402000"/>
                </a:solidFill>
                <a:latin typeface="Times New Roman"/>
              </a:rPr>
              <a:t>Основы немедикаментозной терапии.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402000"/>
              </a:buClr>
              <a:buSzPct val="90000"/>
              <a:buFont typeface="Monotype Sorts" charset="2"/>
              <a:buChar char=""/>
            </a:pPr>
            <a:r>
              <a:rPr lang="ru-RU" sz="2800" b="0" strike="noStrike" spc="-1" dirty="0">
                <a:solidFill>
                  <a:srgbClr val="402000"/>
                </a:solidFill>
                <a:latin typeface="Times New Roman"/>
              </a:rPr>
              <a:t>Профилактика осложнений. </a:t>
            </a:r>
          </a:p>
          <a:p>
            <a:pPr marL="343080" indent="-342720">
              <a:spcBef>
                <a:spcPts val="641"/>
              </a:spcBef>
              <a:buClr>
                <a:srgbClr val="402000"/>
              </a:buClr>
              <a:buSzPct val="90000"/>
              <a:buFont typeface="Monotype Sorts" charset="2"/>
              <a:buChar char=""/>
            </a:pPr>
            <a:r>
              <a:rPr lang="ru-RU" sz="2800" spc="-1" dirty="0">
                <a:solidFill>
                  <a:srgbClr val="402000"/>
                </a:solidFill>
                <a:latin typeface="Times New Roman"/>
              </a:rPr>
              <a:t>Формирование навыков </a:t>
            </a:r>
            <a:r>
              <a:rPr lang="ru-RU" sz="2800" spc="-1" dirty="0" err="1">
                <a:solidFill>
                  <a:srgbClr val="402000"/>
                </a:solidFill>
                <a:latin typeface="Times New Roman"/>
              </a:rPr>
              <a:t>самомониторинга</a:t>
            </a:r>
            <a:r>
              <a:rPr lang="ru-RU" sz="2800" spc="-1" dirty="0">
                <a:solidFill>
                  <a:srgbClr val="402000"/>
                </a:solidFill>
                <a:latin typeface="Times New Roman"/>
              </a:rPr>
              <a:t>.</a:t>
            </a:r>
          </a:p>
          <a:p>
            <a:pPr marL="343080" indent="-342720">
              <a:spcBef>
                <a:spcPts val="641"/>
              </a:spcBef>
              <a:buClr>
                <a:srgbClr val="402000"/>
              </a:buClr>
              <a:buSzPct val="90000"/>
              <a:buFont typeface="Monotype Sorts" charset="2"/>
              <a:buChar char=""/>
            </a:pPr>
            <a:r>
              <a:rPr lang="ru-RU" sz="2800" spc="-1" dirty="0">
                <a:solidFill>
                  <a:srgbClr val="402000"/>
                </a:solidFill>
                <a:latin typeface="Times New Roman"/>
              </a:rPr>
              <a:t>Формирование  навыков самопомощи при потере контроля за течением заболевания.</a:t>
            </a:r>
          </a:p>
          <a:p>
            <a:pPr marL="343080" indent="-342720">
              <a:spcBef>
                <a:spcPts val="641"/>
              </a:spcBef>
              <a:buClr>
                <a:srgbClr val="402000"/>
              </a:buClr>
              <a:buSzPct val="90000"/>
              <a:buFont typeface="Monotype Sorts" charset="2"/>
              <a:buChar char=""/>
              <a:tabLst>
                <a:tab pos="0" algn="l"/>
              </a:tabLst>
            </a:pP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Rectangle 2"/>
          <p:cNvSpPr txBox="1"/>
          <p:nvPr/>
        </p:nvSpPr>
        <p:spPr>
          <a:xfrm>
            <a:off x="990720" y="457200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4000" strike="noStrike" spc="-1" dirty="0">
                <a:solidFill>
                  <a:srgbClr val="CD3333"/>
                </a:solidFill>
                <a:latin typeface="Times New Roman"/>
              </a:rPr>
              <a:t>Эффективность обучающих школ </a:t>
            </a:r>
            <a:endParaRPr lang="ru-RU" sz="4000" strike="noStrike" spc="-1" dirty="0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662" name="Rectangle 3"/>
          <p:cNvSpPr txBox="1"/>
          <p:nvPr/>
        </p:nvSpPr>
        <p:spPr>
          <a:xfrm>
            <a:off x="990720" y="1828800"/>
            <a:ext cx="7772040" cy="41144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3200" b="0" strike="noStrike" spc="-1" dirty="0">
                <a:solidFill>
                  <a:srgbClr val="402000"/>
                </a:solidFill>
                <a:latin typeface="Times New Roman"/>
              </a:rPr>
              <a:t>В 2023 году обучено 759 пациентов 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CE9964"/>
              </a:buClr>
              <a:buSzPct val="90000"/>
              <a:buFont typeface="Monotype Sorts" charset="2"/>
              <a:buChar char=""/>
              <a:tabLst>
                <a:tab pos="0" algn="l"/>
              </a:tabLst>
            </a:pPr>
            <a:r>
              <a:rPr lang="ru-RU" sz="3200" b="0" strike="noStrike" spc="-1" dirty="0">
                <a:solidFill>
                  <a:srgbClr val="402000"/>
                </a:solidFill>
                <a:latin typeface="Times New Roman"/>
              </a:rPr>
              <a:t>Снижение веса достигнуто у 5,2% обратившихся</a:t>
            </a:r>
          </a:p>
          <a:p>
            <a:pPr marL="343080" indent="-342720">
              <a:lnSpc>
                <a:spcPct val="100000"/>
              </a:lnSpc>
              <a:spcBef>
                <a:spcPts val="641"/>
              </a:spcBef>
              <a:buClr>
                <a:srgbClr val="CE9964"/>
              </a:buClr>
              <a:buSzPct val="90000"/>
              <a:buFont typeface="Monotype Sorts" charset="2"/>
              <a:buChar char=""/>
              <a:tabLst>
                <a:tab pos="0" algn="l"/>
              </a:tabLst>
            </a:pPr>
            <a:r>
              <a:rPr lang="ru-RU" sz="3200" b="0" strike="noStrike" spc="-1" dirty="0">
                <a:solidFill>
                  <a:srgbClr val="402000"/>
                </a:solidFill>
                <a:latin typeface="Times New Roman"/>
              </a:rPr>
              <a:t>Снижение холестерина без применения медикаментозной терапии достигнуто у 11,4% больных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                                                   </a:t>
            </a:r>
            <a:r>
              <a:rPr lang="ru-RU" sz="3600" dirty="0">
                <a:solidFill>
                  <a:srgbClr val="C00000"/>
                </a:solidFill>
              </a:rPr>
              <a:t>Вывод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1115616" y="1196752"/>
            <a:ext cx="7570824" cy="4385048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Основным стратегическим направлением является работа с семьей, направленная на формирование ЗОЖ, предотвращение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действия факторов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риска развития ССЗ и профилактика возникновения осложнений у пациентов.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Скрининг является доступным и эффективным методом выявления пациентов с факторами риска развития хронических заболеваний.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Активное выявление пациентов с клиническими проявлениями и факторами риска развития хронических социально-значимых заболеваний с последующей их реабилитацией, позволит увеличить продолжительность жизни пациентов и повысить ее качество.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7707559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                               </a:t>
            </a:r>
            <a:r>
              <a:rPr lang="ru-RU" sz="4000" dirty="0">
                <a:solidFill>
                  <a:schemeClr val="accent2"/>
                </a:solidFill>
              </a:rPr>
              <a:t>Вывод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1115616" y="1604520"/>
            <a:ext cx="7570824" cy="3977280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Информационные  технологии позволяют рационально использовать возможности поликлиники для организации скрининга , хранения и анализа полученной информации, прогнозирования развития хронических социально-значимых заболеваний, разработки программ реабилитации.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Стандартизация сестринского процесса и повышение  профессионального уровня медицинской сестры являются залогом  повышения качества медицинской помощи.</a:t>
            </a: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Эффективность работы медицинских сестер определяет соблюдение алгоритмов и стандартов при выполнении сестринских манипуляций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Качество сестринского процесса  неразрывно связано с качеством жизни пациента!</a:t>
            </a:r>
          </a:p>
        </p:txBody>
      </p:sp>
    </p:spTree>
    <p:extLst>
      <p:ext uri="{BB962C8B-B14F-4D97-AF65-F5344CB8AC3E}">
        <p14:creationId xmlns:p14="http://schemas.microsoft.com/office/powerpoint/2010/main" val="8393084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" name="Picture 2" descr="1"/>
          <p:cNvPicPr/>
          <p:nvPr/>
        </p:nvPicPr>
        <p:blipFill>
          <a:blip r:embed="rId3" cstate="print"/>
          <a:stretch/>
        </p:blipFill>
        <p:spPr>
          <a:xfrm>
            <a:off x="0" y="0"/>
            <a:ext cx="3047760" cy="2095200"/>
          </a:xfrm>
          <a:prstGeom prst="rect">
            <a:avLst/>
          </a:prstGeom>
          <a:ln w="9525">
            <a:noFill/>
          </a:ln>
        </p:spPr>
      </p:pic>
      <p:pic>
        <p:nvPicPr>
          <p:cNvPr id="676" name="Picture 3" descr="3"/>
          <p:cNvPicPr/>
          <p:nvPr/>
        </p:nvPicPr>
        <p:blipFill>
          <a:blip r:embed="rId4" cstate="print"/>
          <a:stretch/>
        </p:blipFill>
        <p:spPr>
          <a:xfrm>
            <a:off x="1785960" y="2143080"/>
            <a:ext cx="3047760" cy="2214360"/>
          </a:xfrm>
          <a:prstGeom prst="rect">
            <a:avLst/>
          </a:prstGeom>
          <a:ln w="9525">
            <a:noFill/>
          </a:ln>
        </p:spPr>
      </p:pic>
      <p:pic>
        <p:nvPicPr>
          <p:cNvPr id="677" name="Picture 4" descr="4"/>
          <p:cNvPicPr/>
          <p:nvPr/>
        </p:nvPicPr>
        <p:blipFill>
          <a:blip r:embed="rId5" cstate="print"/>
          <a:stretch/>
        </p:blipFill>
        <p:spPr>
          <a:xfrm>
            <a:off x="4214880" y="2751120"/>
            <a:ext cx="2487240" cy="1749240"/>
          </a:xfrm>
          <a:prstGeom prst="rect">
            <a:avLst/>
          </a:prstGeom>
          <a:ln w="9525">
            <a:noFill/>
          </a:ln>
        </p:spPr>
      </p:pic>
      <p:pic>
        <p:nvPicPr>
          <p:cNvPr id="678" name="Picture 5" descr="5"/>
          <p:cNvPicPr/>
          <p:nvPr/>
        </p:nvPicPr>
        <p:blipFill>
          <a:blip r:embed="rId6" cstate="print"/>
          <a:stretch/>
        </p:blipFill>
        <p:spPr>
          <a:xfrm>
            <a:off x="0" y="2071800"/>
            <a:ext cx="2071440" cy="2666520"/>
          </a:xfrm>
          <a:prstGeom prst="rect">
            <a:avLst/>
          </a:prstGeom>
          <a:ln w="9525">
            <a:noFill/>
          </a:ln>
        </p:spPr>
      </p:pic>
      <p:pic>
        <p:nvPicPr>
          <p:cNvPr id="679" name="Picture 6" descr="6"/>
          <p:cNvPicPr/>
          <p:nvPr/>
        </p:nvPicPr>
        <p:blipFill>
          <a:blip r:embed="rId7" cstate="print"/>
          <a:stretch/>
        </p:blipFill>
        <p:spPr>
          <a:xfrm>
            <a:off x="3214800" y="4343400"/>
            <a:ext cx="3047760" cy="2514240"/>
          </a:xfrm>
          <a:prstGeom prst="rect">
            <a:avLst/>
          </a:prstGeom>
          <a:ln w="9525">
            <a:noFill/>
          </a:ln>
        </p:spPr>
      </p:pic>
      <p:pic>
        <p:nvPicPr>
          <p:cNvPr id="680" name="Picture 7" descr="7"/>
          <p:cNvPicPr/>
          <p:nvPr/>
        </p:nvPicPr>
        <p:blipFill>
          <a:blip r:embed="rId8" cstate="print"/>
          <a:stretch/>
        </p:blipFill>
        <p:spPr>
          <a:xfrm>
            <a:off x="0" y="4686480"/>
            <a:ext cx="3261960" cy="2171520"/>
          </a:xfrm>
          <a:prstGeom prst="rect">
            <a:avLst/>
          </a:prstGeom>
          <a:ln w="9525">
            <a:noFill/>
          </a:ln>
        </p:spPr>
      </p:pic>
      <p:pic>
        <p:nvPicPr>
          <p:cNvPr id="681" name="Picture 8" descr="8"/>
          <p:cNvPicPr/>
          <p:nvPr/>
        </p:nvPicPr>
        <p:blipFill>
          <a:blip r:embed="rId9" cstate="print"/>
          <a:stretch/>
        </p:blipFill>
        <p:spPr>
          <a:xfrm>
            <a:off x="6095880" y="4991040"/>
            <a:ext cx="3047760" cy="1866600"/>
          </a:xfrm>
          <a:prstGeom prst="rect">
            <a:avLst/>
          </a:prstGeom>
          <a:ln w="9525">
            <a:noFill/>
          </a:ln>
        </p:spPr>
      </p:pic>
      <p:pic>
        <p:nvPicPr>
          <p:cNvPr id="682" name="Picture 10" descr="9"/>
          <p:cNvPicPr/>
          <p:nvPr/>
        </p:nvPicPr>
        <p:blipFill>
          <a:blip r:embed="rId10" cstate="print"/>
          <a:stretch/>
        </p:blipFill>
        <p:spPr>
          <a:xfrm>
            <a:off x="3276720" y="0"/>
            <a:ext cx="2452320" cy="2599920"/>
          </a:xfrm>
          <a:prstGeom prst="rect">
            <a:avLst/>
          </a:prstGeom>
          <a:ln w="9525">
            <a:noFill/>
          </a:ln>
        </p:spPr>
      </p:pic>
      <p:sp>
        <p:nvSpPr>
          <p:cNvPr id="683" name="Text Box 11"/>
          <p:cNvSpPr/>
          <p:nvPr/>
        </p:nvSpPr>
        <p:spPr>
          <a:xfrm>
            <a:off x="2714760" y="5286240"/>
            <a:ext cx="4142880" cy="1341000"/>
          </a:xfrm>
          <a:prstGeom prst="rect">
            <a:avLst/>
          </a:prstGeom>
          <a:noFill/>
          <a:ln w="9525">
            <a:noFill/>
          </a:ln>
          <a:effectLst>
            <a:outerShdw dist="107423" dir="2700000" algn="ctr" rotWithShape="0">
              <a:srgbClr val="0000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90000" bIns="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4400" b="1" strike="noStrike" spc="-1">
                <a:solidFill>
                  <a:srgbClr val="CD3333"/>
                </a:solidFill>
                <a:latin typeface="Arial"/>
              </a:rPr>
              <a:t>Благодарю за</a:t>
            </a:r>
            <a:endParaRPr lang="ru-RU" sz="4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4400" b="1" strike="noStrike" spc="-1">
                <a:solidFill>
                  <a:srgbClr val="CD3333"/>
                </a:solidFill>
                <a:latin typeface="Arial"/>
              </a:rPr>
              <a:t> внимание !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684" name="Номер слайда 12"/>
          <p:cNvSpPr/>
          <p:nvPr/>
        </p:nvSpPr>
        <p:spPr>
          <a:xfrm>
            <a:off x="8348760" y="6111720"/>
            <a:ext cx="456840" cy="364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375FDBDE-E93A-4AE9-9F8A-9171CFADB665}" type="slidenum">
              <a:rPr lang="ru-RU" sz="1000" b="0" strike="noStrike" spc="-1">
                <a:solidFill>
                  <a:srgbClr val="745F49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35</a:t>
            </a:fld>
            <a:endParaRPr lang="ru-RU" sz="1000" b="0" strike="noStrike" spc="-1">
              <a:latin typeface="Arial"/>
            </a:endParaRPr>
          </a:p>
        </p:txBody>
      </p:sp>
      <p:pic>
        <p:nvPicPr>
          <p:cNvPr id="685" name="Picture 12" descr="10"/>
          <p:cNvPicPr/>
          <p:nvPr/>
        </p:nvPicPr>
        <p:blipFill>
          <a:blip r:embed="rId11" cstate="print"/>
          <a:stretch/>
        </p:blipFill>
        <p:spPr>
          <a:xfrm>
            <a:off x="6183360" y="2714760"/>
            <a:ext cx="2960280" cy="2285640"/>
          </a:xfrm>
          <a:prstGeom prst="rect">
            <a:avLst/>
          </a:prstGeom>
          <a:ln w="9525">
            <a:noFill/>
          </a:ln>
        </p:spPr>
      </p:pic>
      <p:pic>
        <p:nvPicPr>
          <p:cNvPr id="686" name="Picture 5"/>
          <p:cNvPicPr/>
          <p:nvPr/>
        </p:nvPicPr>
        <p:blipFill>
          <a:blip r:embed="rId12" cstate="print"/>
          <a:stretch/>
        </p:blipFill>
        <p:spPr>
          <a:xfrm>
            <a:off x="5643720" y="142920"/>
            <a:ext cx="3661920" cy="257148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x+(cos(-2*pi*(1-$))*-x-sin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x+(cos(-2*pi*(1-$))*-x-sin(-2*pi*(1-$))*(1-y))*(1-$)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+(sin(-2*pi*(1-$))*-x+cos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+(sin(-2*pi*(1-$))*-x+cos(-2*pi*(1-$))*(1-y))*(1-$)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Effect">
                            <p:stCondLst>
                              <p:cond delay="500"/>
                            </p:stCondLst>
                            <p:childTnLst>
                              <p:par>
                                <p:cTn id="12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x+(cos(-2*pi*(1-$))*-x-sin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x+(cos(-2*pi*(1-$))*-x-sin(-2*pi*(1-$))*(1-y))*(1-$)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+(sin(-2*pi*(1-$))*-x+cos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+(sin(-2*pi*(1-$))*-x+cos(-2*pi*(1-$))*(1-y))*(1-$)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Effect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x+(cos(-2*pi*(1-$))*-x-sin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x+(cos(-2*pi*(1-$))*-x-sin(-2*pi*(1-$))*(1-y))*(1-$)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+(sin(-2*pi*(1-$))*-x+cos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+(sin(-2*pi*(1-$))*-x+cos(-2*pi*(1-$))*(1-y))*(1-$)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Effect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x+(cos(-2*pi*(1-$))*-x-sin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x+(cos(-2*pi*(1-$))*-x-sin(-2*pi*(1-$))*(1-y))*(1-$)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500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+(sin(-2*pi*(1-$))*-x+cos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+(sin(-2*pi*(1-$))*-x+cos(-2*pi*(1-$))*(1-y))*(1-$)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Effect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x+(cos(-2*pi*(1-$))*-x-sin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x+(cos(-2*pi*(1-$))*-x-sin(-2*pi*(1-$))*(1-y))*(1-$)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+(sin(-2*pi*(1-$))*-x+cos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+(sin(-2*pi*(1-$))*-x+cos(-2*pi*(1-$))*(1-y))*(1-$)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Effect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x+(cos(-2*pi*(1-$))*-x-sin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x+(cos(-2*pi*(1-$))*-x-sin(-2*pi*(1-$))*(1-y))*(1-$)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+(sin(-2*pi*(1-$))*-x+cos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+(sin(-2*pi*(1-$))*-x+cos(-2*pi*(1-$))*(1-y))*(1-$)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Effect">
                            <p:stCondLst>
                              <p:cond delay="3000"/>
                            </p:stCondLst>
                            <p:childTnLst>
                              <p:par>
                                <p:cTn id="47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9" dur="500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x+(cos(-2*pi*(1-$))*-x-sin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x+(cos(-2*pi*(1-$))*-x-sin(-2*pi*(1-$))*(1-y))*(1-$)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+(sin(-2*pi*(1-$))*-x+cos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+(sin(-2*pi*(1-$))*-x+cos(-2*pi*(1-$))*(1-y))*(1-$)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Effect">
                            <p:stCondLst>
                              <p:cond delay="3500"/>
                            </p:stCondLst>
                            <p:childTnLst>
                              <p:par>
                                <p:cTn id="54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6" dur="1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1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x+(cos(-2*pi*(1-$))*-x-sin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x+(cos(-2*pi*(1-$))*-x-sin(-2*pi*(1-$))*(1-y))*(1-$)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1000" fill="hold"/>
                                        <p:tgtEl>
                                          <p:spTgt spid="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+(sin(-2*pi*(1-$))*-x+cos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+(sin(-2*pi*(1-$))*-x+cos(-2*pi*(1-$))*(1-y))*(1-$)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Effect">
                            <p:stCondLst>
                              <p:cond delay="4500"/>
                            </p:stCondLst>
                            <p:childTnLst>
                              <p:par>
                                <p:cTn id="61" presetID="9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 additive="repl">
                                        <p:cTn id="63" dur="10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Effect">
                            <p:stCondLst>
                              <p:cond delay="5500"/>
                            </p:stCondLst>
                            <p:childTnLst>
                              <p:par>
                                <p:cTn id="65" presetID="1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10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10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" dur="10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x+(cos(-2*pi*(1-$))*-x-sin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x+(cos(-2*pi*(1-$))*-x-sin(-2*pi*(1-$))*(1-y))*(1-$)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" dur="1000" fill="hold"/>
                                        <p:tgtEl>
                                          <p:spTgt spid="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y+(sin(-2*pi*(1-$))*-x+cos(-2*pi*(1-$))*(1-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 fmla="y+(sin(-2*pi*(1-$))*-x+cos(-2*pi*(1-$))*(1-y))*(1-$)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Rectangle 2"/>
          <p:cNvSpPr txBox="1"/>
          <p:nvPr/>
        </p:nvSpPr>
        <p:spPr>
          <a:xfrm>
            <a:off x="990720" y="457200"/>
            <a:ext cx="77720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000" b="0" strike="noStrike" spc="-1" dirty="0">
                <a:solidFill>
                  <a:srgbClr val="CD3333"/>
                </a:solidFill>
                <a:latin typeface="Times New Roman"/>
              </a:rPr>
              <a:t>Работа в команде-</a:t>
            </a:r>
          </a:p>
          <a:p>
            <a:pPr algn="ctr">
              <a:lnSpc>
                <a:spcPct val="100000"/>
              </a:lnSpc>
            </a:pPr>
            <a:r>
              <a:rPr lang="ru-RU" sz="4000" b="0" strike="noStrike" spc="-1" dirty="0">
                <a:solidFill>
                  <a:srgbClr val="CD3333"/>
                </a:solidFill>
                <a:latin typeface="Times New Roman"/>
              </a:rPr>
              <a:t>работа на результат </a:t>
            </a:r>
            <a:endParaRPr lang="ru-RU" sz="4000" b="0" strike="noStrike" spc="-1" dirty="0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403" name="Rectangle 3"/>
          <p:cNvSpPr txBox="1"/>
          <p:nvPr/>
        </p:nvSpPr>
        <p:spPr>
          <a:xfrm>
            <a:off x="900000" y="1557360"/>
            <a:ext cx="4824000" cy="4895640"/>
          </a:xfrm>
          <a:prstGeom prst="rect">
            <a:avLst/>
          </a:prstGeom>
          <a:noFill/>
          <a:ln w="9360">
            <a:noFill/>
          </a:ln>
        </p:spPr>
        <p:txBody>
          <a:bodyPr>
            <a:noAutofit/>
          </a:bodyPr>
          <a:lstStyle/>
          <a:p>
            <a:pPr marL="343080" indent="-342720">
              <a:lnSpc>
                <a:spcPct val="90000"/>
              </a:lnSpc>
              <a:spcBef>
                <a:spcPts val="439"/>
              </a:spcBef>
              <a:buClr>
                <a:srgbClr val="CE9964"/>
              </a:buClr>
              <a:buSzPct val="90000"/>
              <a:buFont typeface="Monotype Sorts" charset="2"/>
              <a:buChar char=""/>
            </a:pPr>
            <a:r>
              <a:rPr lang="ru-RU" sz="2200" b="1" strike="noStrike" spc="-1" dirty="0">
                <a:solidFill>
                  <a:srgbClr val="402000"/>
                </a:solidFill>
                <a:latin typeface="Times New Roman"/>
              </a:rPr>
              <a:t>Увеличение нагрузки на приеме врача уменьшает время возможного контакта с пациентом;</a:t>
            </a:r>
            <a:endParaRPr lang="ru-RU" sz="2200" b="0" strike="noStrike" spc="-1" dirty="0">
              <a:solidFill>
                <a:srgbClr val="402000"/>
              </a:solidFill>
              <a:latin typeface="Times New Roman"/>
            </a:endParaRPr>
          </a:p>
          <a:p>
            <a:pPr marL="343080" indent="-342720">
              <a:lnSpc>
                <a:spcPct val="90000"/>
              </a:lnSpc>
              <a:spcBef>
                <a:spcPts val="439"/>
              </a:spcBef>
              <a:buClr>
                <a:srgbClr val="CE9964"/>
              </a:buClr>
              <a:buSzPct val="90000"/>
              <a:buFont typeface="Monotype Sorts" charset="2"/>
              <a:buChar char=""/>
            </a:pPr>
            <a:r>
              <a:rPr lang="ru-RU" sz="2200" b="1" strike="noStrike" spc="-1" dirty="0">
                <a:solidFill>
                  <a:srgbClr val="402000"/>
                </a:solidFill>
                <a:latin typeface="Times New Roman"/>
              </a:rPr>
              <a:t>изменение роли медицинской сестры;</a:t>
            </a:r>
            <a:endParaRPr lang="ru-RU" sz="2200" b="0" strike="noStrike" spc="-1" dirty="0">
              <a:solidFill>
                <a:srgbClr val="402000"/>
              </a:solidFill>
              <a:latin typeface="Times New Roman"/>
            </a:endParaRPr>
          </a:p>
          <a:p>
            <a:pPr marL="343080" indent="-342720">
              <a:lnSpc>
                <a:spcPct val="90000"/>
              </a:lnSpc>
              <a:spcBef>
                <a:spcPts val="439"/>
              </a:spcBef>
              <a:buClr>
                <a:srgbClr val="CE9964"/>
              </a:buClr>
              <a:buSzPct val="90000"/>
              <a:buFont typeface="Monotype Sorts" charset="2"/>
              <a:buChar char=""/>
            </a:pPr>
            <a:r>
              <a:rPr lang="ru-RU" sz="2200" b="1" strike="noStrike" spc="-1" dirty="0">
                <a:solidFill>
                  <a:srgbClr val="402000"/>
                </a:solidFill>
                <a:latin typeface="Times New Roman"/>
              </a:rPr>
              <a:t>ведение самостоятельного приема медицинской сестрой;</a:t>
            </a:r>
            <a:endParaRPr lang="ru-RU" sz="2200" b="0" strike="noStrike" spc="-1" dirty="0">
              <a:solidFill>
                <a:srgbClr val="402000"/>
              </a:solidFill>
              <a:latin typeface="Times New Roman"/>
            </a:endParaRPr>
          </a:p>
          <a:p>
            <a:pPr marL="343080" indent="-342720">
              <a:lnSpc>
                <a:spcPct val="90000"/>
              </a:lnSpc>
              <a:spcBef>
                <a:spcPts val="439"/>
              </a:spcBef>
              <a:buClr>
                <a:srgbClr val="CE9964"/>
              </a:buClr>
              <a:buSzPct val="90000"/>
              <a:buFont typeface="Monotype Sorts" charset="2"/>
              <a:buChar char=""/>
            </a:pPr>
            <a:r>
              <a:rPr lang="ru-RU" sz="2200" b="1" strike="noStrike" spc="-1" dirty="0">
                <a:solidFill>
                  <a:srgbClr val="402000"/>
                </a:solidFill>
                <a:latin typeface="Times New Roman"/>
              </a:rPr>
              <a:t>делегирование медсестре части полномочий врача в рамках ее компетенции;</a:t>
            </a:r>
            <a:endParaRPr lang="ru-RU" sz="2200" b="0" strike="noStrike" spc="-1" dirty="0">
              <a:solidFill>
                <a:srgbClr val="402000"/>
              </a:solidFill>
              <a:latin typeface="Times New Roman"/>
            </a:endParaRPr>
          </a:p>
          <a:p>
            <a:pPr marL="343080" indent="-342720">
              <a:lnSpc>
                <a:spcPct val="90000"/>
              </a:lnSpc>
              <a:spcBef>
                <a:spcPts val="439"/>
              </a:spcBef>
              <a:buClr>
                <a:srgbClr val="CE9964"/>
              </a:buClr>
              <a:buSzPct val="90000"/>
              <a:buFont typeface="Monotype Sorts" charset="2"/>
              <a:buChar char=""/>
            </a:pPr>
            <a:r>
              <a:rPr lang="ru-RU" sz="2200" b="1" strike="noStrike" spc="-1" dirty="0">
                <a:solidFill>
                  <a:srgbClr val="402000"/>
                </a:solidFill>
                <a:latin typeface="Times New Roman"/>
              </a:rPr>
              <a:t>оказание качественных услуг  пациенту;</a:t>
            </a:r>
            <a:endParaRPr lang="ru-RU" sz="2200" b="0" strike="noStrike" spc="-1" dirty="0">
              <a:solidFill>
                <a:srgbClr val="402000"/>
              </a:solidFill>
              <a:latin typeface="Times New Roman"/>
            </a:endParaRPr>
          </a:p>
          <a:p>
            <a:pPr marL="343080" indent="-342720">
              <a:lnSpc>
                <a:spcPct val="90000"/>
              </a:lnSpc>
              <a:spcBef>
                <a:spcPts val="439"/>
              </a:spcBef>
              <a:buClr>
                <a:srgbClr val="CE9964"/>
              </a:buClr>
              <a:buSzPct val="90000"/>
              <a:buFont typeface="Monotype Sorts" charset="2"/>
              <a:buChar char=""/>
            </a:pPr>
            <a:r>
              <a:rPr lang="ru-RU" sz="2200" b="1" strike="noStrike" spc="-1" dirty="0">
                <a:solidFill>
                  <a:srgbClr val="402000"/>
                </a:solidFill>
                <a:latin typeface="Times New Roman"/>
              </a:rPr>
              <a:t>непрерывное профессиональное обучение медицинской сестры на рабочем месте.</a:t>
            </a:r>
            <a:endParaRPr lang="ru-RU" sz="2200" b="0" strike="noStrike" spc="-1" dirty="0">
              <a:solidFill>
                <a:srgbClr val="402000"/>
              </a:solidFill>
              <a:latin typeface="Times New Roman"/>
            </a:endParaRPr>
          </a:p>
          <a:p>
            <a:pPr>
              <a:lnSpc>
                <a:spcPct val="90000"/>
              </a:lnSpc>
              <a:spcBef>
                <a:spcPts val="439"/>
              </a:spcBef>
            </a:pPr>
            <a:endParaRPr lang="ru-RU" sz="2200" b="0" strike="noStrike" spc="-1" dirty="0">
              <a:solidFill>
                <a:srgbClr val="402000"/>
              </a:solidFill>
              <a:latin typeface="Times New Roman"/>
            </a:endParaRPr>
          </a:p>
        </p:txBody>
      </p:sp>
      <p:pic>
        <p:nvPicPr>
          <p:cNvPr id="404" name="Picture 4" descr="P5180863"/>
          <p:cNvPicPr/>
          <p:nvPr/>
        </p:nvPicPr>
        <p:blipFill>
          <a:blip r:embed="rId2" cstate="print"/>
          <a:stretch/>
        </p:blipFill>
        <p:spPr>
          <a:xfrm>
            <a:off x="5940360" y="4149720"/>
            <a:ext cx="2698560" cy="2088720"/>
          </a:xfrm>
          <a:prstGeom prst="rect">
            <a:avLst/>
          </a:prstGeom>
          <a:ln w="9525">
            <a:noFill/>
          </a:ln>
        </p:spPr>
      </p:pic>
      <p:sp>
        <p:nvSpPr>
          <p:cNvPr id="405" name="Rectangle 5"/>
          <p:cNvSpPr/>
          <p:nvPr/>
        </p:nvSpPr>
        <p:spPr>
          <a:xfrm>
            <a:off x="4648320" y="3962520"/>
            <a:ext cx="4038120" cy="218736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6" name="Picture 6"/>
          <p:cNvPicPr/>
          <p:nvPr/>
        </p:nvPicPr>
        <p:blipFill>
          <a:blip r:embed="rId3" cstate="print"/>
          <a:stretch/>
        </p:blipFill>
        <p:spPr>
          <a:xfrm>
            <a:off x="5940360" y="1700280"/>
            <a:ext cx="2698560" cy="198720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Rectangle 2"/>
          <p:cNvSpPr txBox="1"/>
          <p:nvPr/>
        </p:nvSpPr>
        <p:spPr>
          <a:xfrm>
            <a:off x="0" y="189000"/>
            <a:ext cx="7391160" cy="53928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strike="noStrike" spc="-1" dirty="0">
                <a:solidFill>
                  <a:srgbClr val="FF3300"/>
                </a:solidFill>
                <a:latin typeface="Arial"/>
              </a:rPr>
              <a:t>                         </a:t>
            </a:r>
          </a:p>
          <a:p>
            <a:pPr>
              <a:lnSpc>
                <a:spcPct val="100000"/>
              </a:lnSpc>
            </a:pPr>
            <a:r>
              <a:rPr lang="ru-RU" sz="2800" b="1" spc="-1" dirty="0">
                <a:solidFill>
                  <a:srgbClr val="FF3300"/>
                </a:solidFill>
                <a:latin typeface="Arial"/>
              </a:rPr>
              <a:t>		</a:t>
            </a:r>
            <a:r>
              <a:rPr lang="ru-RU" sz="3600" strike="noStrike" spc="-1" dirty="0">
                <a:solidFill>
                  <a:srgbClr val="CD3333"/>
                </a:solidFill>
                <a:latin typeface="Arial"/>
              </a:rPr>
              <a:t>Работа в команде</a:t>
            </a:r>
            <a:endParaRPr lang="ru-RU" sz="3600" strike="noStrike" spc="-1" dirty="0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408" name="AutoShape 3"/>
          <p:cNvSpPr/>
          <p:nvPr/>
        </p:nvSpPr>
        <p:spPr>
          <a:xfrm rot="17868600">
            <a:off x="-264960" y="3297600"/>
            <a:ext cx="3741480" cy="404280"/>
          </a:xfrm>
          <a:prstGeom prst="rightArrow">
            <a:avLst>
              <a:gd name="adj1" fmla="val 50000"/>
              <a:gd name="adj2" fmla="val 231078"/>
            </a:avLst>
          </a:prstGeom>
          <a:solidFill>
            <a:srgbClr val="FCD8C4"/>
          </a:solidFill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402000"/>
                </a:solidFill>
                <a:latin typeface="Arial"/>
              </a:rPr>
              <a:t>Скрининг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09" name="AutoShape 4"/>
          <p:cNvSpPr/>
          <p:nvPr/>
        </p:nvSpPr>
        <p:spPr>
          <a:xfrm rot="20845800">
            <a:off x="2050920" y="5229000"/>
            <a:ext cx="4801680" cy="393480"/>
          </a:xfrm>
          <a:prstGeom prst="rightArrow">
            <a:avLst>
              <a:gd name="adj1" fmla="val 50000"/>
              <a:gd name="adj2" fmla="val 304940"/>
            </a:avLst>
          </a:prstGeom>
          <a:solidFill>
            <a:srgbClr val="FCD8C4"/>
          </a:solidFill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1600" b="0" strike="noStrike" spc="-1">
                <a:solidFill>
                  <a:srgbClr val="402000"/>
                </a:solidFill>
                <a:latin typeface="Arial"/>
              </a:rPr>
              <a:t>Самостоятельный прием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10" name="AutoShape 5"/>
          <p:cNvSpPr/>
          <p:nvPr/>
        </p:nvSpPr>
        <p:spPr>
          <a:xfrm rot="21438600">
            <a:off x="1763280" y="5949720"/>
            <a:ext cx="5256000" cy="429840"/>
          </a:xfrm>
          <a:prstGeom prst="rightArrow">
            <a:avLst>
              <a:gd name="adj1" fmla="val 50000"/>
              <a:gd name="adj2" fmla="val 305442"/>
            </a:avLst>
          </a:prstGeom>
          <a:solidFill>
            <a:srgbClr val="FCD8C4"/>
          </a:solidFill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r>
              <a:rPr lang="ru-RU" sz="1800" b="0" strike="noStrike" spc="-1">
                <a:solidFill>
                  <a:srgbClr val="402000"/>
                </a:solidFill>
                <a:latin typeface="Arial"/>
              </a:rPr>
              <a:t>Обучение пациентов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11" name="AutoShape 6"/>
          <p:cNvSpPr/>
          <p:nvPr/>
        </p:nvSpPr>
        <p:spPr>
          <a:xfrm rot="19463400">
            <a:off x="1476000" y="2707920"/>
            <a:ext cx="5544720" cy="431280"/>
          </a:xfrm>
          <a:prstGeom prst="leftRightArrow">
            <a:avLst>
              <a:gd name="adj1" fmla="val 50000"/>
              <a:gd name="adj2" fmla="val 256838"/>
            </a:avLst>
          </a:prstGeom>
          <a:solidFill>
            <a:schemeClr val="accent1"/>
          </a:solidFill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00"/>
                </a:solidFill>
                <a:latin typeface="Arial"/>
              </a:rPr>
              <a:t>Патронаж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12" name="AutoShape 7"/>
          <p:cNvSpPr/>
          <p:nvPr/>
        </p:nvSpPr>
        <p:spPr>
          <a:xfrm rot="19666800">
            <a:off x="2339640" y="3573360"/>
            <a:ext cx="5408280" cy="431280"/>
          </a:xfrm>
          <a:prstGeom prst="leftRightArrow">
            <a:avLst>
              <a:gd name="adj1" fmla="val 50000"/>
              <a:gd name="adj2" fmla="val 250515"/>
            </a:avLst>
          </a:prstGeom>
          <a:solidFill>
            <a:schemeClr val="accent1"/>
          </a:solidFill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00"/>
                </a:solidFill>
                <a:latin typeface="Arial"/>
              </a:rPr>
              <a:t>Динамическое наблюдение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13" name="AutoShape 8"/>
          <p:cNvSpPr/>
          <p:nvPr/>
        </p:nvSpPr>
        <p:spPr>
          <a:xfrm rot="20448600">
            <a:off x="2339640" y="1196640"/>
            <a:ext cx="4873320" cy="379080"/>
          </a:xfrm>
          <a:prstGeom prst="leftArrow">
            <a:avLst>
              <a:gd name="adj1" fmla="val 50000"/>
              <a:gd name="adj2" fmla="val 321129"/>
            </a:avLst>
          </a:prstGeom>
          <a:solidFill>
            <a:srgbClr val="FCFCD8"/>
          </a:solidFill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402000"/>
                </a:solidFill>
                <a:latin typeface="Arial"/>
              </a:rPr>
              <a:t>Стационар на дому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14" name="AutoShape 9"/>
          <p:cNvSpPr/>
          <p:nvPr/>
        </p:nvSpPr>
        <p:spPr>
          <a:xfrm rot="19461000">
            <a:off x="4140000" y="3357360"/>
            <a:ext cx="4608000" cy="393480"/>
          </a:xfrm>
          <a:prstGeom prst="leftArrow">
            <a:avLst>
              <a:gd name="adj1" fmla="val 50000"/>
              <a:gd name="adj2" fmla="val 292641"/>
            </a:avLst>
          </a:prstGeom>
          <a:solidFill>
            <a:srgbClr val="FCFCD8"/>
          </a:solidFill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402000"/>
                </a:solidFill>
                <a:latin typeface="Arial"/>
              </a:rPr>
              <a:t>Выполнение манипуляций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15" name="Oval 10"/>
          <p:cNvSpPr/>
          <p:nvPr/>
        </p:nvSpPr>
        <p:spPr>
          <a:xfrm>
            <a:off x="6588000" y="189000"/>
            <a:ext cx="2447640" cy="223308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402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402000"/>
                </a:solidFill>
                <a:latin typeface="Arial"/>
              </a:rPr>
              <a:t>Врач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416" name="AutoShape 11"/>
          <p:cNvSpPr/>
          <p:nvPr/>
        </p:nvSpPr>
        <p:spPr>
          <a:xfrm rot="19463400">
            <a:off x="2114280" y="3117600"/>
            <a:ext cx="5044680" cy="431280"/>
          </a:xfrm>
          <a:prstGeom prst="leftRightArrow">
            <a:avLst>
              <a:gd name="adj1" fmla="val 50000"/>
              <a:gd name="adj2" fmla="val 233676"/>
            </a:avLst>
          </a:prstGeom>
          <a:solidFill>
            <a:schemeClr val="accent1"/>
          </a:solidFill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FFFF00"/>
                </a:solidFill>
                <a:latin typeface="Arial"/>
              </a:rPr>
              <a:t> организация приема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17" name="AutoShape 12"/>
          <p:cNvSpPr/>
          <p:nvPr/>
        </p:nvSpPr>
        <p:spPr>
          <a:xfrm rot="18613200">
            <a:off x="599760" y="3368880"/>
            <a:ext cx="3741480" cy="404280"/>
          </a:xfrm>
          <a:prstGeom prst="rightArrow">
            <a:avLst>
              <a:gd name="adj1" fmla="val 50000"/>
              <a:gd name="adj2" fmla="val 231079"/>
            </a:avLst>
          </a:prstGeom>
          <a:solidFill>
            <a:srgbClr val="FCD8C4"/>
          </a:solidFill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402000"/>
                </a:solidFill>
                <a:latin typeface="Arial"/>
              </a:rPr>
              <a:t>Профилактика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18" name="Oval 13"/>
          <p:cNvSpPr/>
          <p:nvPr/>
        </p:nvSpPr>
        <p:spPr>
          <a:xfrm>
            <a:off x="395280" y="4508640"/>
            <a:ext cx="2447640" cy="223308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402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402000"/>
                </a:solidFill>
                <a:latin typeface="Arial"/>
              </a:rPr>
              <a:t>Медицинская</a:t>
            </a:r>
            <a:endParaRPr lang="ru-RU" sz="2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800" b="1" strike="noStrike" spc="-1">
                <a:solidFill>
                  <a:srgbClr val="402000"/>
                </a:solidFill>
                <a:latin typeface="Arial"/>
              </a:rPr>
              <a:t> сестра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Прямоугольник 4"/>
          <p:cNvSpPr/>
          <p:nvPr/>
        </p:nvSpPr>
        <p:spPr>
          <a:xfrm>
            <a:off x="642960" y="1214280"/>
            <a:ext cx="4452480" cy="11062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2800" tIns="41400" rIns="82800" bIns="41400">
            <a:spAutoFit/>
          </a:bodyPr>
          <a:lstStyle/>
          <a:p>
            <a:pPr algn="ctr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</a:pPr>
            <a:r>
              <a:rPr lang="ru-RU" sz="1800" b="1" strike="noStrike" spc="-1">
                <a:solidFill>
                  <a:srgbClr val="402000"/>
                </a:solidFill>
                <a:latin typeface="Calibri"/>
                <a:ea typeface="Calibri"/>
              </a:rPr>
              <a:t>Динамика количества граждан, находящихся на диспансерном наблюдении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93000"/>
              </a:lnSpc>
              <a:spcBef>
                <a:spcPts val="14"/>
              </a:spcBef>
              <a:spcAft>
                <a:spcPts val="14"/>
              </a:spcAft>
            </a:pPr>
            <a:r>
              <a:rPr lang="ru-RU" sz="1800" b="1" strike="noStrike" spc="-1">
                <a:solidFill>
                  <a:srgbClr val="402000"/>
                </a:solidFill>
                <a:latin typeface="Calibri"/>
                <a:ea typeface="Calibri"/>
              </a:rPr>
              <a:t>на одном терапевтическом участке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20" name="Прямоугольник 7"/>
          <p:cNvSpPr/>
          <p:nvPr/>
        </p:nvSpPr>
        <p:spPr>
          <a:xfrm>
            <a:off x="5715000" y="2500200"/>
            <a:ext cx="3285720" cy="1071360"/>
          </a:xfrm>
          <a:prstGeom prst="rect">
            <a:avLst/>
          </a:prstGeom>
          <a:solidFill>
            <a:srgbClr val="CE9964"/>
          </a:solidFill>
          <a:ln>
            <a:solidFill>
              <a:srgbClr val="98714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2800" tIns="41400" rIns="82800" bIns="41400" anchor="ctr">
            <a:noAutofit/>
          </a:bodyPr>
          <a:lstStyle/>
          <a:p>
            <a:pPr algn="ctr">
              <a:lnSpc>
                <a:spcPct val="93000"/>
              </a:lnSpc>
            </a:pPr>
            <a:r>
              <a:rPr lang="ru-RU" b="1" spc="-1" dirty="0">
                <a:solidFill>
                  <a:srgbClr val="FBFAE2"/>
                </a:solidFill>
                <a:latin typeface="Times New Roman"/>
              </a:rPr>
              <a:t>Увеличение числа посещений с профилактической целью в рамках диспансерного наблюдения </a:t>
            </a:r>
          </a:p>
        </p:txBody>
      </p:sp>
      <p:sp>
        <p:nvSpPr>
          <p:cNvPr id="421" name="Прямоугольник 12"/>
          <p:cNvSpPr/>
          <p:nvPr/>
        </p:nvSpPr>
        <p:spPr>
          <a:xfrm>
            <a:off x="5715000" y="5286240"/>
            <a:ext cx="3285720" cy="1213920"/>
          </a:xfrm>
          <a:prstGeom prst="rect">
            <a:avLst/>
          </a:prstGeom>
          <a:solidFill>
            <a:srgbClr val="CE9964"/>
          </a:solidFill>
          <a:ln>
            <a:solidFill>
              <a:srgbClr val="98714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2800" tIns="41400" rIns="82800" bIns="41400" anchor="ctr">
            <a:noAutofit/>
          </a:bodyPr>
          <a:lstStyle/>
          <a:p>
            <a:pPr algn="ctr">
              <a:lnSpc>
                <a:spcPct val="93000"/>
              </a:lnSpc>
            </a:pPr>
            <a:r>
              <a:rPr lang="ru-RU" sz="1800" b="1" strike="noStrike" spc="-1" dirty="0">
                <a:solidFill>
                  <a:srgbClr val="FBFAE2"/>
                </a:solidFill>
                <a:latin typeface="Times New Roman"/>
              </a:rPr>
              <a:t>Уменьшение числа обострений, госпитализаций.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lang="ru-RU" sz="1800" b="1" strike="noStrike" spc="-1" dirty="0">
                <a:solidFill>
                  <a:srgbClr val="FBFAE2"/>
                </a:solidFill>
                <a:latin typeface="Times New Roman"/>
              </a:rPr>
              <a:t>Снижение предотвратимой смертности 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422" name="Диаграмма 13"/>
          <p:cNvPicPr/>
          <p:nvPr/>
        </p:nvPicPr>
        <p:blipFill>
          <a:blip r:embed="rId3" cstate="print"/>
          <a:stretch/>
        </p:blipFill>
        <p:spPr>
          <a:xfrm>
            <a:off x="554040" y="2133720"/>
            <a:ext cx="4660560" cy="1580760"/>
          </a:xfrm>
          <a:prstGeom prst="rect">
            <a:avLst/>
          </a:prstGeom>
          <a:ln w="0">
            <a:noFill/>
          </a:ln>
        </p:spPr>
      </p:pic>
      <p:sp>
        <p:nvSpPr>
          <p:cNvPr id="424" name="Прямоугольник 14"/>
          <p:cNvSpPr/>
          <p:nvPr/>
        </p:nvSpPr>
        <p:spPr>
          <a:xfrm>
            <a:off x="5715000" y="857160"/>
            <a:ext cx="3285720" cy="571320"/>
          </a:xfrm>
          <a:prstGeom prst="rect">
            <a:avLst/>
          </a:prstGeom>
          <a:solidFill>
            <a:srgbClr val="CE9964"/>
          </a:solidFill>
          <a:ln>
            <a:solidFill>
              <a:srgbClr val="98714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2800" tIns="41400" rIns="82800" bIns="41400" anchor="ctr">
            <a:noAutofit/>
          </a:bodyPr>
          <a:lstStyle/>
          <a:p>
            <a:pPr algn="ctr">
              <a:lnSpc>
                <a:spcPct val="93000"/>
              </a:lnSpc>
            </a:pPr>
            <a:endParaRPr lang="ru-RU" sz="1800" b="0" strike="noStrike" spc="-1">
              <a:latin typeface="Arial"/>
            </a:endParaRPr>
          </a:p>
          <a:p>
            <a:pPr algn="ctr">
              <a:lnSpc>
                <a:spcPct val="93000"/>
              </a:lnSpc>
            </a:pPr>
            <a:r>
              <a:rPr lang="ru-RU" sz="1800" b="1" strike="noStrike" spc="-1">
                <a:solidFill>
                  <a:srgbClr val="FBFAE2"/>
                </a:solidFill>
                <a:latin typeface="Times New Roman"/>
              </a:rPr>
              <a:t>Диспансеризация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93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425" name="Прямоугольник 15"/>
          <p:cNvSpPr/>
          <p:nvPr/>
        </p:nvSpPr>
        <p:spPr>
          <a:xfrm>
            <a:off x="5715000" y="1571760"/>
            <a:ext cx="3285720" cy="856800"/>
          </a:xfrm>
          <a:prstGeom prst="rect">
            <a:avLst/>
          </a:prstGeom>
          <a:solidFill>
            <a:srgbClr val="CE9964"/>
          </a:solidFill>
          <a:ln>
            <a:solidFill>
              <a:srgbClr val="98714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2800" tIns="41400" rIns="82800" bIns="41400" anchor="ctr">
            <a:noAutofit/>
          </a:bodyPr>
          <a:lstStyle/>
          <a:p>
            <a:pPr algn="ctr">
              <a:lnSpc>
                <a:spcPct val="93000"/>
              </a:lnSpc>
            </a:pPr>
            <a:r>
              <a:rPr lang="ru-RU" sz="1800" b="1" strike="noStrike" spc="-1">
                <a:solidFill>
                  <a:srgbClr val="FBFAE2"/>
                </a:solidFill>
                <a:latin typeface="Times New Roman"/>
              </a:rPr>
              <a:t>Формирование ЗОЖ и увеличение группы  диспансерного наблюдения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26" name="Прямоугольник 16"/>
          <p:cNvSpPr/>
          <p:nvPr/>
        </p:nvSpPr>
        <p:spPr>
          <a:xfrm>
            <a:off x="5715000" y="3714840"/>
            <a:ext cx="3285720" cy="1428480"/>
          </a:xfrm>
          <a:prstGeom prst="rect">
            <a:avLst/>
          </a:prstGeom>
          <a:solidFill>
            <a:srgbClr val="CE9964"/>
          </a:solidFill>
          <a:ln>
            <a:solidFill>
              <a:srgbClr val="98714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2800" tIns="41400" rIns="82800" bIns="41400" anchor="ctr">
            <a:noAutofit/>
          </a:bodyPr>
          <a:lstStyle/>
          <a:p>
            <a:pPr algn="ctr">
              <a:lnSpc>
                <a:spcPct val="93000"/>
              </a:lnSpc>
            </a:pPr>
            <a:r>
              <a:rPr lang="ru-RU" b="1" spc="-1" dirty="0">
                <a:solidFill>
                  <a:srgbClr val="FBFAE2"/>
                </a:solidFill>
                <a:latin typeface="Times New Roman"/>
              </a:rPr>
              <a:t>Активный контроль </a:t>
            </a:r>
            <a:r>
              <a:rPr lang="ru-RU" b="1" spc="-1" dirty="0">
                <a:solidFill>
                  <a:srgbClr val="FBFAE2"/>
                </a:solidFill>
                <a:latin typeface="Times New Roman"/>
              </a:rPr>
              <a:t>АД, холестерина, </a:t>
            </a:r>
          </a:p>
          <a:p>
            <a:pPr algn="ctr">
              <a:lnSpc>
                <a:spcPct val="93000"/>
              </a:lnSpc>
            </a:pPr>
            <a:r>
              <a:rPr lang="ru-RU" b="1" spc="-1" dirty="0">
                <a:solidFill>
                  <a:srgbClr val="FBFAE2"/>
                </a:solidFill>
                <a:latin typeface="Times New Roman"/>
              </a:rPr>
              <a:t>глюкозы, свертываемости крови в соответствии с рекомендациями</a:t>
            </a:r>
          </a:p>
        </p:txBody>
      </p:sp>
      <p:sp>
        <p:nvSpPr>
          <p:cNvPr id="427" name="Стрелка вниз 17"/>
          <p:cNvSpPr/>
          <p:nvPr/>
        </p:nvSpPr>
        <p:spPr>
          <a:xfrm>
            <a:off x="5143680" y="1214280"/>
            <a:ext cx="428400" cy="428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98714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8" name="Стрелка вниз 22"/>
          <p:cNvSpPr/>
          <p:nvPr/>
        </p:nvSpPr>
        <p:spPr>
          <a:xfrm>
            <a:off x="5143680" y="2143080"/>
            <a:ext cx="428400" cy="428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98714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29" name="Стрелка вниз 23"/>
          <p:cNvSpPr/>
          <p:nvPr/>
        </p:nvSpPr>
        <p:spPr>
          <a:xfrm>
            <a:off x="5214960" y="3286080"/>
            <a:ext cx="428400" cy="428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98714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0" name="Стрелка вниз 24"/>
          <p:cNvSpPr/>
          <p:nvPr/>
        </p:nvSpPr>
        <p:spPr>
          <a:xfrm>
            <a:off x="5143680" y="4786200"/>
            <a:ext cx="428400" cy="4284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>
            <a:solidFill>
              <a:srgbClr val="987149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31" name="Picture 4" descr="http://www.myjulia.ru/data/cache/2012/02/15/984046_3382-800x600.jpg"/>
          <p:cNvPicPr/>
          <p:nvPr/>
        </p:nvPicPr>
        <p:blipFill>
          <a:blip r:embed="rId4" cstate="print"/>
          <a:stretch/>
        </p:blipFill>
        <p:spPr>
          <a:xfrm>
            <a:off x="1397160" y="4141800"/>
            <a:ext cx="3071520" cy="2214360"/>
          </a:xfrm>
          <a:prstGeom prst="rect">
            <a:avLst/>
          </a:prstGeom>
          <a:ln w="9525">
            <a:noFill/>
          </a:ln>
        </p:spPr>
      </p:pic>
      <p:sp>
        <p:nvSpPr>
          <p:cNvPr id="432" name="Прямоугольник 18"/>
          <p:cNvSpPr/>
          <p:nvPr/>
        </p:nvSpPr>
        <p:spPr>
          <a:xfrm>
            <a:off x="1143000" y="2500200"/>
            <a:ext cx="499680" cy="1142640"/>
          </a:xfrm>
          <a:prstGeom prst="rect">
            <a:avLst/>
          </a:prstGeom>
          <a:noFill/>
          <a:ln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3" name="Rectangle 2"/>
          <p:cNvSpPr txBox="1"/>
          <p:nvPr/>
        </p:nvSpPr>
        <p:spPr>
          <a:xfrm>
            <a:off x="1000080" y="214200"/>
            <a:ext cx="7857720" cy="630000"/>
          </a:xfrm>
          <a:prstGeom prst="rect">
            <a:avLst/>
          </a:prstGeom>
          <a:noFill/>
          <a:ln w="9360">
            <a:noFill/>
          </a:ln>
        </p:spPr>
        <p:txBody>
          <a:bodyPr lIns="68400" tIns="34200" rIns="68400" bIns="34200" anchor="ctr">
            <a:noAutofit/>
          </a:bodyPr>
          <a:lstStyle/>
          <a:p>
            <a:pPr>
              <a:lnSpc>
                <a:spcPct val="93000"/>
              </a:lnSpc>
              <a:spcBef>
                <a:spcPts val="11"/>
              </a:spcBef>
              <a:spcAft>
                <a:spcPts val="11"/>
              </a:spcAft>
            </a:pPr>
            <a:r>
              <a:rPr lang="ru-RU" sz="1800" b="1" strike="noStrike" spc="-1">
                <a:solidFill>
                  <a:srgbClr val="CD3333"/>
                </a:solidFill>
                <a:latin typeface="Times New Roman"/>
              </a:rPr>
              <a:t>Концепция профилактики ССЗ на терапевтическом участке </a:t>
            </a:r>
            <a:r>
              <a:t/>
            </a:r>
            <a:br/>
            <a:r>
              <a:rPr lang="ru-RU" sz="1800" b="1" strike="noStrike" spc="-1">
                <a:solidFill>
                  <a:srgbClr val="CD3333"/>
                </a:solidFill>
                <a:latin typeface="Times New Roman"/>
              </a:rPr>
              <a:t>(реализация стратегий высокого риска и вторичной профилактики)</a:t>
            </a:r>
            <a:endParaRPr lang="ru-RU" sz="1800" b="0" strike="noStrike" spc="-1">
              <a:solidFill>
                <a:srgbClr val="402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Rectangle 2"/>
          <p:cNvSpPr txBox="1"/>
          <p:nvPr/>
        </p:nvSpPr>
        <p:spPr>
          <a:xfrm>
            <a:off x="611280" y="260280"/>
            <a:ext cx="8915040" cy="1142640"/>
          </a:xfrm>
          <a:prstGeom prst="rect">
            <a:avLst/>
          </a:prstGeom>
          <a:noFill/>
          <a:ln w="936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0" strike="noStrike" spc="-1">
                <a:solidFill>
                  <a:srgbClr val="CD3333"/>
                </a:solidFill>
                <a:latin typeface="Times New Roman"/>
              </a:rPr>
              <a:t>Самостоятельный прием </a:t>
            </a:r>
            <a:r>
              <a:t/>
            </a:r>
            <a:br/>
            <a:r>
              <a:rPr lang="ru-RU" sz="3600" b="0" strike="noStrike" spc="-1">
                <a:solidFill>
                  <a:srgbClr val="CD3333"/>
                </a:solidFill>
                <a:latin typeface="Times New Roman"/>
              </a:rPr>
              <a:t> медицинской сестры</a:t>
            </a:r>
            <a:endParaRPr lang="ru-RU" sz="3600" b="0" strike="noStrike" spc="-1">
              <a:solidFill>
                <a:srgbClr val="402000"/>
              </a:solidFill>
              <a:latin typeface="Times New Roman"/>
            </a:endParaRPr>
          </a:p>
        </p:txBody>
      </p:sp>
      <p:pic>
        <p:nvPicPr>
          <p:cNvPr id="435" name="Picture 3" descr="DSCN3909"/>
          <p:cNvPicPr/>
          <p:nvPr/>
        </p:nvPicPr>
        <p:blipFill>
          <a:blip r:embed="rId2" cstate="print"/>
          <a:stretch/>
        </p:blipFill>
        <p:spPr>
          <a:xfrm>
            <a:off x="1116000" y="1700280"/>
            <a:ext cx="3095280" cy="2015640"/>
          </a:xfrm>
          <a:prstGeom prst="rect">
            <a:avLst/>
          </a:prstGeom>
          <a:ln w="28575">
            <a:solidFill>
              <a:srgbClr val="FF9900"/>
            </a:solidFill>
            <a:miter/>
          </a:ln>
        </p:spPr>
      </p:pic>
      <p:sp>
        <p:nvSpPr>
          <p:cNvPr id="436" name="Rectangle 4"/>
          <p:cNvSpPr/>
          <p:nvPr/>
        </p:nvSpPr>
        <p:spPr>
          <a:xfrm>
            <a:off x="4211640" y="1700280"/>
            <a:ext cx="4551120" cy="21096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343080" indent="-342720" algn="ctr">
              <a:lnSpc>
                <a:spcPct val="100000"/>
              </a:lnSpc>
              <a:tabLst>
                <a:tab pos="0" algn="l"/>
              </a:tabLst>
            </a:pPr>
            <a:r>
              <a:rPr lang="ru-RU" sz="2600" b="1" strike="noStrike" spc="-1">
                <a:solidFill>
                  <a:srgbClr val="FF9900"/>
                </a:solidFill>
                <a:latin typeface="Arial"/>
              </a:rPr>
              <a:t>Формирование потока пациентов на самостоятельный прием медицинской сестры</a:t>
            </a:r>
            <a:r>
              <a:rPr lang="ru-RU" sz="2600" b="0" strike="noStrike" spc="-1">
                <a:solidFill>
                  <a:srgbClr val="FF9900"/>
                </a:solidFill>
                <a:latin typeface="Arial"/>
              </a:rPr>
              <a:t>:</a:t>
            </a:r>
            <a:endParaRPr lang="ru-RU" sz="2600" b="0" strike="noStrike" spc="-1">
              <a:latin typeface="Arial"/>
            </a:endParaRPr>
          </a:p>
        </p:txBody>
      </p:sp>
      <p:pic>
        <p:nvPicPr>
          <p:cNvPr id="437" name="Picture 5"/>
          <p:cNvPicPr/>
          <p:nvPr/>
        </p:nvPicPr>
        <p:blipFill>
          <a:blip r:embed="rId3" cstate="print"/>
          <a:stretch/>
        </p:blipFill>
        <p:spPr>
          <a:xfrm>
            <a:off x="5003640" y="4076640"/>
            <a:ext cx="3600000" cy="2331720"/>
          </a:xfrm>
          <a:prstGeom prst="rect">
            <a:avLst/>
          </a:prstGeom>
          <a:ln w="38100">
            <a:solidFill>
              <a:srgbClr val="FF9900"/>
            </a:solidFill>
            <a:miter/>
          </a:ln>
        </p:spPr>
      </p:pic>
      <p:sp>
        <p:nvSpPr>
          <p:cNvPr id="438" name="Text Box 7"/>
          <p:cNvSpPr/>
          <p:nvPr/>
        </p:nvSpPr>
        <p:spPr>
          <a:xfrm>
            <a:off x="971640" y="3718080"/>
            <a:ext cx="4105080" cy="3168645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16000" indent="-216000">
              <a:lnSpc>
                <a:spcPct val="100000"/>
              </a:lnSpc>
              <a:buClr>
                <a:srgbClr val="402000"/>
              </a:buClr>
              <a:buFont typeface="Wingdings" charset="2"/>
              <a:buChar char=""/>
            </a:pPr>
            <a:r>
              <a:rPr lang="ru-RU" sz="2000" b="0" strike="noStrike" spc="-1" dirty="0">
                <a:solidFill>
                  <a:srgbClr val="402000"/>
                </a:solidFill>
                <a:latin typeface="Times New Roman"/>
              </a:rPr>
              <a:t> от регистратуры на прием к медсестре</a:t>
            </a:r>
            <a:r>
              <a:rPr lang="ru-RU" sz="2000" spc="-1" dirty="0">
                <a:solidFill>
                  <a:srgbClr val="402000"/>
                </a:solidFill>
                <a:latin typeface="Times New Roman"/>
              </a:rPr>
              <a:t>;</a:t>
            </a:r>
            <a:endParaRPr lang="ru-RU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02000"/>
              </a:buClr>
              <a:buFont typeface="Wingdings" charset="2"/>
              <a:buChar char=""/>
            </a:pPr>
            <a:r>
              <a:rPr lang="ru-RU" sz="2000" b="0" strike="noStrike" spc="-1" dirty="0">
                <a:solidFill>
                  <a:srgbClr val="402000"/>
                </a:solidFill>
                <a:latin typeface="Times New Roman"/>
              </a:rPr>
              <a:t> пациенты для динамического наблюдения от врача общей практики;</a:t>
            </a:r>
            <a:endParaRPr lang="ru-RU" sz="20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402000"/>
              </a:buClr>
              <a:buFont typeface="Wingdings" charset="2"/>
              <a:buChar char=""/>
            </a:pPr>
            <a:r>
              <a:rPr lang="ru-RU" sz="2000" b="0" strike="noStrike" spc="-1" dirty="0">
                <a:solidFill>
                  <a:srgbClr val="402000"/>
                </a:solidFill>
                <a:latin typeface="Times New Roman"/>
              </a:rPr>
              <a:t> самостоятельное посещение пациентами для оформления медицинской документации и активно вызванные. </a:t>
            </a:r>
            <a:endParaRPr lang="ru-RU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Rectangle 3"/>
          <p:cNvSpPr/>
          <p:nvPr/>
        </p:nvSpPr>
        <p:spPr>
          <a:xfrm>
            <a:off x="1547640" y="333360"/>
            <a:ext cx="5687640" cy="647280"/>
          </a:xfrm>
          <a:prstGeom prst="rect">
            <a:avLst/>
          </a:prstGeom>
          <a:noFill/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200" strike="noStrike" spc="-1" dirty="0">
                <a:solidFill>
                  <a:srgbClr val="CD3333"/>
                </a:solidFill>
                <a:latin typeface="Arial"/>
              </a:rPr>
              <a:t>Профилактика в приоритете</a:t>
            </a:r>
            <a:endParaRPr lang="ru-RU" sz="3200" strike="noStrike" spc="-1" dirty="0">
              <a:latin typeface="Arial"/>
            </a:endParaRPr>
          </a:p>
        </p:txBody>
      </p:sp>
      <p:sp>
        <p:nvSpPr>
          <p:cNvPr id="440" name="Rectangle 5"/>
          <p:cNvSpPr/>
          <p:nvPr/>
        </p:nvSpPr>
        <p:spPr>
          <a:xfrm>
            <a:off x="900000" y="1916280"/>
            <a:ext cx="2231640" cy="502920"/>
          </a:xfrm>
          <a:prstGeom prst="rect">
            <a:avLst/>
          </a:prstGeom>
          <a:noFill/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marL="343080" indent="-342720" algn="ctr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ru-RU" sz="1800" b="1" strike="noStrike" spc="-1">
                <a:solidFill>
                  <a:srgbClr val="BA2D2D"/>
                </a:solidFill>
                <a:latin typeface="Arial"/>
              </a:rPr>
              <a:t>Первичная профилактика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41" name="Rectangle 6"/>
          <p:cNvSpPr/>
          <p:nvPr/>
        </p:nvSpPr>
        <p:spPr>
          <a:xfrm>
            <a:off x="3564000" y="1916280"/>
            <a:ext cx="2303280" cy="504360"/>
          </a:xfrm>
          <a:prstGeom prst="rect">
            <a:avLst/>
          </a:prstGeom>
          <a:noFill/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343080" indent="-342720" algn="ctr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ru-RU" sz="1800" b="1" strike="noStrike" spc="-1">
                <a:solidFill>
                  <a:srgbClr val="BA2D2D"/>
                </a:solidFill>
                <a:latin typeface="Arial"/>
              </a:rPr>
              <a:t>Вторичная профилактика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42" name="Rectangle 7"/>
          <p:cNvSpPr/>
          <p:nvPr/>
        </p:nvSpPr>
        <p:spPr>
          <a:xfrm>
            <a:off x="6300720" y="1916280"/>
            <a:ext cx="2445840" cy="576000"/>
          </a:xfrm>
          <a:prstGeom prst="rect">
            <a:avLst/>
          </a:prstGeom>
          <a:noFill/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343080" indent="-342720" algn="ctr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ru-RU" sz="1800" b="1" strike="noStrike" spc="-1">
                <a:solidFill>
                  <a:srgbClr val="BA2D2D"/>
                </a:solidFill>
                <a:latin typeface="Arial"/>
              </a:rPr>
              <a:t>Третичная</a:t>
            </a:r>
            <a:endParaRPr lang="ru-RU" sz="1800" b="0" strike="noStrike" spc="-1"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360"/>
              </a:spcBef>
              <a:tabLst>
                <a:tab pos="0" algn="l"/>
              </a:tabLst>
            </a:pPr>
            <a:r>
              <a:rPr lang="ru-RU" sz="1800" b="1" strike="noStrike" spc="-1">
                <a:solidFill>
                  <a:srgbClr val="BA2D2D"/>
                </a:solidFill>
                <a:latin typeface="Arial"/>
              </a:rPr>
              <a:t> профилактика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443" name="Line 8"/>
          <p:cNvSpPr/>
          <p:nvPr/>
        </p:nvSpPr>
        <p:spPr>
          <a:xfrm>
            <a:off x="4427280" y="1412640"/>
            <a:ext cx="360" cy="360"/>
          </a:xfrm>
          <a:prstGeom prst="line">
            <a:avLst/>
          </a:prstGeom>
          <a:ln w="9525">
            <a:solidFill>
              <a:srgbClr val="402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4" name="Line 9"/>
          <p:cNvSpPr/>
          <p:nvPr/>
        </p:nvSpPr>
        <p:spPr>
          <a:xfrm flipH="1">
            <a:off x="2050920" y="981000"/>
            <a:ext cx="1512720" cy="934920"/>
          </a:xfrm>
          <a:prstGeom prst="line">
            <a:avLst/>
          </a:prstGeom>
          <a:ln w="9525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5" name="Line 10"/>
          <p:cNvSpPr/>
          <p:nvPr/>
        </p:nvSpPr>
        <p:spPr>
          <a:xfrm>
            <a:off x="4643280" y="1052280"/>
            <a:ext cx="360" cy="863640"/>
          </a:xfrm>
          <a:prstGeom prst="line">
            <a:avLst/>
          </a:prstGeom>
          <a:ln w="9525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6" name="Line 11"/>
          <p:cNvSpPr/>
          <p:nvPr/>
        </p:nvSpPr>
        <p:spPr>
          <a:xfrm>
            <a:off x="6011640" y="981000"/>
            <a:ext cx="1224000" cy="934920"/>
          </a:xfrm>
          <a:prstGeom prst="line">
            <a:avLst/>
          </a:prstGeom>
          <a:ln w="9525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7" name="Rectangle 12"/>
          <p:cNvSpPr/>
          <p:nvPr/>
        </p:nvSpPr>
        <p:spPr>
          <a:xfrm>
            <a:off x="900000" y="2708280"/>
            <a:ext cx="2518920" cy="936360"/>
          </a:xfrm>
          <a:prstGeom prst="rect">
            <a:avLst/>
          </a:prstGeom>
          <a:noFill/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marL="343080" indent="-342720" algn="ctr">
              <a:lnSpc>
                <a:spcPct val="100000"/>
              </a:lnSpc>
              <a:spcBef>
                <a:spcPts val="281"/>
              </a:spcBef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402000"/>
                </a:solidFill>
                <a:latin typeface="Arial"/>
              </a:rPr>
              <a:t>Контроль за санитарным состояние бытовых условий проживания населения</a:t>
            </a:r>
            <a:endParaRPr lang="ru-RU" sz="1400" b="0" strike="noStrike" spc="-1" dirty="0">
              <a:latin typeface="Arial"/>
            </a:endParaRPr>
          </a:p>
        </p:txBody>
      </p:sp>
      <p:sp>
        <p:nvSpPr>
          <p:cNvPr id="448" name="Rectangle 13"/>
          <p:cNvSpPr/>
          <p:nvPr/>
        </p:nvSpPr>
        <p:spPr>
          <a:xfrm>
            <a:off x="900000" y="3716280"/>
            <a:ext cx="2518920" cy="791640"/>
          </a:xfrm>
          <a:prstGeom prst="rect">
            <a:avLst/>
          </a:prstGeom>
          <a:noFill/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marL="343080" indent="-342720" algn="ctr">
              <a:lnSpc>
                <a:spcPct val="10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ru-RU" sz="1200" b="0" strike="noStrike" spc="-1">
                <a:solidFill>
                  <a:srgbClr val="402000"/>
                </a:solidFill>
                <a:latin typeface="Arial"/>
              </a:rPr>
              <a:t>Соблюдение правил асептики и антисептики при выполнении медицинских манипуляций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449" name="Rectangle 14"/>
          <p:cNvSpPr/>
          <p:nvPr/>
        </p:nvSpPr>
        <p:spPr>
          <a:xfrm>
            <a:off x="971640" y="4653000"/>
            <a:ext cx="2447640" cy="504360"/>
          </a:xfrm>
          <a:prstGeom prst="rect">
            <a:avLst/>
          </a:prstGeom>
          <a:noFill/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marL="343080" indent="-342720" algn="ctr">
              <a:lnSpc>
                <a:spcPct val="100000"/>
              </a:lnSpc>
              <a:spcBef>
                <a:spcPts val="281"/>
              </a:spcBef>
              <a:tabLst>
                <a:tab pos="0" algn="l"/>
              </a:tabLst>
            </a:pPr>
            <a:r>
              <a:rPr lang="ru-RU" sz="1400" b="0" strike="noStrike" spc="-1">
                <a:solidFill>
                  <a:srgbClr val="402000"/>
                </a:solidFill>
                <a:latin typeface="Arial"/>
              </a:rPr>
              <a:t>Санация очагов инфекции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50" name="Rectangle 15"/>
          <p:cNvSpPr/>
          <p:nvPr/>
        </p:nvSpPr>
        <p:spPr>
          <a:xfrm>
            <a:off x="826920" y="5229360"/>
            <a:ext cx="2663640" cy="286920"/>
          </a:xfrm>
          <a:prstGeom prst="rect">
            <a:avLst/>
          </a:prstGeom>
          <a:noFill/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marL="343080" indent="-342720" algn="ctr">
              <a:lnSpc>
                <a:spcPct val="100000"/>
              </a:lnSpc>
              <a:spcBef>
                <a:spcPts val="281"/>
              </a:spcBef>
              <a:tabLst>
                <a:tab pos="0" algn="l"/>
              </a:tabLst>
            </a:pPr>
            <a:r>
              <a:rPr lang="ru-RU" sz="1400" b="0" strike="noStrike" spc="-1">
                <a:solidFill>
                  <a:srgbClr val="402000"/>
                </a:solidFill>
                <a:latin typeface="Arial"/>
              </a:rPr>
              <a:t>Иммунизация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451" name="Rectangle 16"/>
          <p:cNvSpPr/>
          <p:nvPr/>
        </p:nvSpPr>
        <p:spPr>
          <a:xfrm>
            <a:off x="900000" y="5661000"/>
            <a:ext cx="2736360" cy="93456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marL="343080" indent="-342720" algn="ctr">
              <a:lnSpc>
                <a:spcPct val="100000"/>
              </a:lnSpc>
              <a:spcBef>
                <a:spcPts val="241"/>
              </a:spcBef>
              <a:tabLst>
                <a:tab pos="0" algn="l"/>
              </a:tabLst>
            </a:pPr>
            <a:r>
              <a:rPr lang="ru-RU" sz="1200" b="0" strike="noStrike" spc="-1" dirty="0">
                <a:solidFill>
                  <a:schemeClr val="accent5">
                    <a:lumMod val="25000"/>
                  </a:schemeClr>
                </a:solidFill>
                <a:latin typeface="Arial"/>
              </a:rPr>
              <a:t>Просвещение  и обучение населения санитарно-гигиеническим правилам и нормам</a:t>
            </a:r>
          </a:p>
        </p:txBody>
      </p:sp>
      <p:sp>
        <p:nvSpPr>
          <p:cNvPr id="452" name="Rectangle 17"/>
          <p:cNvSpPr/>
          <p:nvPr/>
        </p:nvSpPr>
        <p:spPr>
          <a:xfrm>
            <a:off x="3564000" y="2781360"/>
            <a:ext cx="2304720" cy="1007640"/>
          </a:xfrm>
          <a:prstGeom prst="rect">
            <a:avLst/>
          </a:prstGeom>
          <a:noFill/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 anchorCtr="1">
            <a:noAutofit/>
          </a:bodyPr>
          <a:lstStyle/>
          <a:p>
            <a:pPr marL="343080" indent="-342720" algn="ctr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ru-RU" sz="1600" b="0" strike="noStrike" spc="-1">
                <a:solidFill>
                  <a:srgbClr val="402000"/>
                </a:solidFill>
                <a:latin typeface="Arial"/>
              </a:rPr>
              <a:t>Выявление факторов риска развития хронических заболеваний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53" name="Rectangle 18"/>
          <p:cNvSpPr/>
          <p:nvPr/>
        </p:nvSpPr>
        <p:spPr>
          <a:xfrm>
            <a:off x="3564000" y="3933720"/>
            <a:ext cx="2376000" cy="1080720"/>
          </a:xfrm>
          <a:prstGeom prst="rect">
            <a:avLst/>
          </a:prstGeom>
          <a:noFill/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marL="343080" indent="-342720" algn="ctr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ru-RU" sz="1600" b="0" strike="noStrike" spc="-1">
                <a:solidFill>
                  <a:srgbClr val="402000"/>
                </a:solidFill>
                <a:latin typeface="Arial"/>
              </a:rPr>
              <a:t>Выявление хронических заболеваний на ранней стадии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54" name="Rectangle 19"/>
          <p:cNvSpPr/>
          <p:nvPr/>
        </p:nvSpPr>
        <p:spPr>
          <a:xfrm>
            <a:off x="6300720" y="2852640"/>
            <a:ext cx="2374560" cy="863280"/>
          </a:xfrm>
          <a:prstGeom prst="rect">
            <a:avLst/>
          </a:prstGeom>
          <a:noFill/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pPr marL="343080" indent="-342720" algn="ctr">
              <a:lnSpc>
                <a:spcPct val="100000"/>
              </a:lnSpc>
              <a:spcBef>
                <a:spcPts val="281"/>
              </a:spcBef>
              <a:tabLst>
                <a:tab pos="0" algn="l"/>
              </a:tabLst>
            </a:pPr>
            <a:endParaRPr lang="ru-RU" sz="1800" b="0" strike="noStrike" spc="-1" dirty="0"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281"/>
              </a:spcBef>
              <a:tabLst>
                <a:tab pos="0" algn="l"/>
              </a:tabLst>
            </a:pPr>
            <a:endParaRPr lang="ru-RU" sz="1800" b="0" strike="noStrike" spc="-1" dirty="0"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281"/>
              </a:spcBef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402000"/>
                </a:solidFill>
                <a:latin typeface="Arial"/>
              </a:rPr>
              <a:t>Сохранение социальной</a:t>
            </a:r>
            <a:endParaRPr lang="ru-RU" sz="1400" b="0" strike="noStrike" spc="-1" dirty="0"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281"/>
              </a:spcBef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402000"/>
                </a:solidFill>
                <a:latin typeface="Arial"/>
              </a:rPr>
              <a:t>активности и продление</a:t>
            </a:r>
            <a:endParaRPr lang="ru-RU" sz="1400" b="0" strike="noStrike" spc="-1" dirty="0"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281"/>
              </a:spcBef>
              <a:tabLst>
                <a:tab pos="0" algn="l"/>
              </a:tabLst>
            </a:pPr>
            <a:r>
              <a:rPr lang="ru-RU" sz="1400" b="0" strike="noStrike" spc="-1" dirty="0">
                <a:solidFill>
                  <a:srgbClr val="402000"/>
                </a:solidFill>
                <a:latin typeface="Arial"/>
              </a:rPr>
              <a:t> жизни пациента</a:t>
            </a:r>
            <a:endParaRPr lang="ru-RU" sz="1400" b="0" strike="noStrike" spc="-1" dirty="0">
              <a:latin typeface="Arial"/>
            </a:endParaRPr>
          </a:p>
          <a:p>
            <a:pPr marL="343080" indent="-342720" algn="ctr">
              <a:lnSpc>
                <a:spcPct val="100000"/>
              </a:lnSpc>
              <a:spcBef>
                <a:spcPts val="641"/>
              </a:spcBef>
              <a:tabLst>
                <a:tab pos="0" algn="l"/>
              </a:tabLst>
            </a:pPr>
            <a:r>
              <a:rPr lang="ru-RU" sz="1600" b="0" strike="noStrike" spc="-1" dirty="0">
                <a:solidFill>
                  <a:srgbClr val="402000"/>
                </a:solidFill>
                <a:latin typeface="Arial"/>
              </a:rPr>
              <a:t>Обучение</a:t>
            </a:r>
            <a:r>
              <a:rPr lang="ru-RU" sz="3200" b="0" strike="noStrike" spc="-1" dirty="0">
                <a:solidFill>
                  <a:srgbClr val="402000"/>
                </a:solidFill>
                <a:latin typeface="Arial"/>
              </a:rPr>
              <a:t> </a:t>
            </a:r>
            <a:endParaRPr lang="ru-RU" sz="3200" b="0" strike="noStrike" spc="-1" dirty="0">
              <a:latin typeface="Arial"/>
            </a:endParaRPr>
          </a:p>
        </p:txBody>
      </p:sp>
      <p:sp>
        <p:nvSpPr>
          <p:cNvPr id="455" name="Rectangle 20"/>
          <p:cNvSpPr/>
          <p:nvPr/>
        </p:nvSpPr>
        <p:spPr>
          <a:xfrm>
            <a:off x="6443640" y="4869000"/>
            <a:ext cx="2231640" cy="791640"/>
          </a:xfrm>
          <a:prstGeom prst="rect">
            <a:avLst/>
          </a:prstGeom>
          <a:noFill/>
          <a:ln w="9525">
            <a:solidFill>
              <a:srgbClr val="402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>
            <a:noAutofit/>
          </a:bodyPr>
          <a:lstStyle/>
          <a:p>
            <a:pPr marL="343080" indent="-342720" algn="ctr">
              <a:lnSpc>
                <a:spcPct val="100000"/>
              </a:lnSpc>
              <a:spcBef>
                <a:spcPts val="320"/>
              </a:spcBef>
              <a:tabLst>
                <a:tab pos="0" algn="l"/>
              </a:tabLst>
            </a:pPr>
            <a:r>
              <a:rPr lang="ru-RU" sz="1600" b="0" strike="noStrike" spc="-1">
                <a:solidFill>
                  <a:srgbClr val="402000"/>
                </a:solidFill>
                <a:latin typeface="Arial"/>
              </a:rPr>
              <a:t>Реабилитация больных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456" name="Line 21"/>
          <p:cNvSpPr/>
          <p:nvPr/>
        </p:nvSpPr>
        <p:spPr>
          <a:xfrm>
            <a:off x="2050920" y="2420640"/>
            <a:ext cx="360" cy="287280"/>
          </a:xfrm>
          <a:prstGeom prst="line">
            <a:avLst/>
          </a:prstGeom>
          <a:ln w="9525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7" name="Line 22"/>
          <p:cNvSpPr/>
          <p:nvPr/>
        </p:nvSpPr>
        <p:spPr>
          <a:xfrm>
            <a:off x="4716360" y="2420640"/>
            <a:ext cx="360" cy="360360"/>
          </a:xfrm>
          <a:prstGeom prst="line">
            <a:avLst/>
          </a:prstGeom>
          <a:ln w="9525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8" name="Line 23"/>
          <p:cNvSpPr/>
          <p:nvPr/>
        </p:nvSpPr>
        <p:spPr>
          <a:xfrm>
            <a:off x="7308720" y="2420640"/>
            <a:ext cx="360" cy="432000"/>
          </a:xfrm>
          <a:prstGeom prst="line">
            <a:avLst/>
          </a:prstGeom>
          <a:ln w="9525">
            <a:solidFill>
              <a:srgbClr val="402000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9" name="Прямоугольник 24"/>
          <p:cNvSpPr/>
          <p:nvPr/>
        </p:nvSpPr>
        <p:spPr>
          <a:xfrm>
            <a:off x="6804000" y="3860640"/>
            <a:ext cx="1871280" cy="64728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402000"/>
                </a:solidFill>
                <a:latin typeface="Times New Roman"/>
              </a:rPr>
              <a:t>Обучение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Rectangle 2"/>
          <p:cNvSpPr txBox="1"/>
          <p:nvPr/>
        </p:nvSpPr>
        <p:spPr>
          <a:xfrm>
            <a:off x="990720" y="477720"/>
            <a:ext cx="7773480" cy="11030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 anchor="ctr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0" strike="noStrike" spc="-1" dirty="0">
                <a:solidFill>
                  <a:srgbClr val="CD3333"/>
                </a:solidFill>
                <a:latin typeface="Times New Roman"/>
              </a:rPr>
              <a:t>Первичная профилактика ССЗ. Мероприятия по формированию здорового образа жизни</a:t>
            </a:r>
            <a:r>
              <a:rPr lang="ru-RU" sz="2800" b="0" strike="noStrike" spc="-1" dirty="0">
                <a:solidFill>
                  <a:srgbClr val="996633"/>
                </a:solidFill>
                <a:latin typeface="Times New Roman"/>
              </a:rPr>
              <a:t> </a:t>
            </a:r>
            <a:endParaRPr lang="ru-RU" sz="2800" b="0" strike="noStrike" spc="-1" dirty="0">
              <a:solidFill>
                <a:srgbClr val="402000"/>
              </a:solidFill>
              <a:latin typeface="Times New Roman"/>
            </a:endParaRPr>
          </a:p>
        </p:txBody>
      </p:sp>
      <p:sp>
        <p:nvSpPr>
          <p:cNvPr id="461" name="Rectangle 3"/>
          <p:cNvSpPr txBox="1"/>
          <p:nvPr/>
        </p:nvSpPr>
        <p:spPr>
          <a:xfrm>
            <a:off x="539640" y="1844640"/>
            <a:ext cx="8276760" cy="4679640"/>
          </a:xfrm>
          <a:prstGeom prst="rect">
            <a:avLst/>
          </a:prstGeom>
          <a:noFill/>
          <a:ln w="9360">
            <a:noFill/>
          </a:ln>
        </p:spPr>
        <p:txBody>
          <a:bodyPr lIns="90000" tIns="46800" rIns="90000" bIns="46800">
            <a:noAutofit/>
          </a:bodyPr>
          <a:lstStyle/>
          <a:p>
            <a:pPr marL="343080" indent="-340920">
              <a:lnSpc>
                <a:spcPct val="9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ru-RU" sz="2300" b="0" strike="noStrike" spc="-1" dirty="0">
                <a:solidFill>
                  <a:srgbClr val="402000"/>
                </a:solidFill>
                <a:latin typeface="Times New Roman"/>
              </a:rPr>
              <a:t>   </a:t>
            </a:r>
            <a:r>
              <a:rPr lang="ru-RU" sz="2500" b="1" i="1" strike="noStrike" spc="-1" dirty="0">
                <a:solidFill>
                  <a:srgbClr val="402000"/>
                </a:solidFill>
                <a:latin typeface="Times New Roman"/>
              </a:rPr>
              <a:t> </a:t>
            </a:r>
            <a:r>
              <a:rPr lang="ru-RU" sz="2500" b="1" i="1" spc="-1" dirty="0">
                <a:solidFill>
                  <a:srgbClr val="402000"/>
                </a:solidFill>
                <a:latin typeface="Times New Roman"/>
              </a:rPr>
              <a:t>К</a:t>
            </a:r>
            <a:r>
              <a:rPr lang="ru-RU" sz="2500" b="1" i="1" strike="noStrike" spc="-1" dirty="0">
                <a:solidFill>
                  <a:srgbClr val="402000"/>
                </a:solidFill>
                <a:latin typeface="Times New Roman"/>
              </a:rPr>
              <a:t>омплекс мероприятий</a:t>
            </a:r>
            <a:r>
              <a:rPr lang="ru-RU" sz="2500" b="1" i="1" spc="-1" dirty="0">
                <a:solidFill>
                  <a:srgbClr val="402000"/>
                </a:solidFill>
                <a:latin typeface="Times New Roman"/>
              </a:rPr>
              <a:t> </a:t>
            </a:r>
            <a:r>
              <a:rPr lang="ru-RU" sz="2500" b="1" i="1" strike="noStrike" spc="-1" dirty="0">
                <a:solidFill>
                  <a:srgbClr val="402000"/>
                </a:solidFill>
                <a:latin typeface="Times New Roman"/>
              </a:rPr>
              <a:t>направлен на:</a:t>
            </a:r>
            <a:endParaRPr lang="ru-RU" sz="2500" b="0" strike="noStrike" spc="-1" dirty="0">
              <a:solidFill>
                <a:srgbClr val="402000"/>
              </a:solidFill>
              <a:latin typeface="Times New Roman"/>
            </a:endParaRPr>
          </a:p>
          <a:p>
            <a:pPr marL="343080" indent="-340920">
              <a:lnSpc>
                <a:spcPct val="9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ru-RU" sz="2300" b="0" strike="noStrike" spc="-1" dirty="0">
                <a:solidFill>
                  <a:srgbClr val="402000"/>
                </a:solidFill>
                <a:latin typeface="Times New Roman"/>
              </a:rPr>
              <a:t>    </a:t>
            </a:r>
            <a:r>
              <a:rPr lang="ru-RU" sz="2400" b="0" strike="noStrike" spc="-1" dirty="0">
                <a:solidFill>
                  <a:srgbClr val="402000"/>
                </a:solidFill>
                <a:latin typeface="Times New Roman"/>
              </a:rPr>
              <a:t>- </a:t>
            </a:r>
            <a:r>
              <a:rPr lang="ru-RU" sz="2000" b="0" strike="noStrike" spc="-1" dirty="0">
                <a:solidFill>
                  <a:srgbClr val="402000"/>
                </a:solidFill>
                <a:latin typeface="Times New Roman"/>
              </a:rPr>
              <a:t>сохранение здоровья;</a:t>
            </a:r>
          </a:p>
          <a:p>
            <a:pPr marL="343080" indent="-340920">
              <a:lnSpc>
                <a:spcPct val="9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402000"/>
                </a:solidFill>
                <a:latin typeface="Times New Roman"/>
              </a:rPr>
              <a:t>	- пропаганду здорового образа жизни;</a:t>
            </a:r>
          </a:p>
          <a:p>
            <a:pPr marL="343080" indent="-340920">
              <a:lnSpc>
                <a:spcPct val="9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402000"/>
                </a:solidFill>
                <a:latin typeface="Times New Roman"/>
              </a:rPr>
              <a:t>    - мотивирование личной ответственности за свое здоровье;</a:t>
            </a:r>
          </a:p>
          <a:p>
            <a:pPr marL="343080" indent="-340920">
              <a:lnSpc>
                <a:spcPct val="9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402000"/>
                </a:solidFill>
                <a:latin typeface="Times New Roman"/>
              </a:rPr>
              <a:t>    - разработку индивидуальных подходов формирования здорового образа жизни; </a:t>
            </a:r>
          </a:p>
          <a:p>
            <a:pPr marL="343080" indent="-340920">
              <a:lnSpc>
                <a:spcPct val="9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402000"/>
                </a:solidFill>
                <a:latin typeface="Times New Roman"/>
              </a:rPr>
              <a:t>    - борьбу с факторами риска развития заболеваний; </a:t>
            </a:r>
          </a:p>
          <a:p>
            <a:pPr marL="343080" indent="-340920">
              <a:lnSpc>
                <a:spcPct val="9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402000"/>
                </a:solidFill>
                <a:latin typeface="Times New Roman"/>
              </a:rPr>
              <a:t>    - просвещение и информирование  населения о вреде употребления табака и злоупотребления алкоголем;  </a:t>
            </a:r>
          </a:p>
          <a:p>
            <a:pPr marL="343080" indent="-340920">
              <a:lnSpc>
                <a:spcPct val="90000"/>
              </a:lnSpc>
              <a:spcBef>
                <a:spcPts val="601"/>
              </a:spcBef>
              <a:tabLst>
                <a:tab pos="0" algn="l"/>
              </a:tabLst>
            </a:pPr>
            <a:r>
              <a:rPr lang="ru-RU" sz="2000" b="0" strike="noStrike" spc="-1" dirty="0">
                <a:solidFill>
                  <a:srgbClr val="402000"/>
                </a:solidFill>
                <a:latin typeface="Times New Roman"/>
              </a:rPr>
              <a:t>   -  </a:t>
            </a:r>
            <a:r>
              <a:rPr lang="ru-RU" sz="2000" b="0" strike="noStrike" spc="-1" dirty="0">
                <a:solidFill>
                  <a:srgbClr val="FF0000"/>
                </a:solidFill>
                <a:latin typeface="Times New Roman"/>
              </a:rPr>
              <a:t>предотвращение  сердечно – сосудистых заболеваний среди  населения</a:t>
            </a:r>
            <a:r>
              <a:rPr lang="ru-RU" sz="2000" b="0" strike="noStrike" spc="-1" dirty="0">
                <a:solidFill>
                  <a:srgbClr val="402000"/>
                </a:solidFill>
                <a:latin typeface="Times New Roman"/>
              </a:rPr>
              <a:t>. </a:t>
            </a:r>
          </a:p>
        </p:txBody>
      </p:sp>
      <p:pic>
        <p:nvPicPr>
          <p:cNvPr id="462" name="Picture 4"/>
          <p:cNvPicPr/>
          <p:nvPr/>
        </p:nvPicPr>
        <p:blipFill>
          <a:blip r:embed="rId3" cstate="print"/>
          <a:stretch/>
        </p:blipFill>
        <p:spPr>
          <a:xfrm>
            <a:off x="7215120" y="1357200"/>
            <a:ext cx="1591920" cy="187272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996633"/>
      </a:dk2>
      <a:lt2>
        <a:srgbClr val="A08366"/>
      </a:lt2>
      <a:accent1>
        <a:srgbClr val="CE9964"/>
      </a:accent1>
      <a:accent2>
        <a:srgbClr val="CD3333"/>
      </a:accent2>
      <a:accent3>
        <a:srgbClr val="FDFCEE"/>
      </a:accent3>
      <a:accent4>
        <a:srgbClr val="351A00"/>
      </a:accent4>
      <a:accent5>
        <a:srgbClr val="E3CAB8"/>
      </a:accent5>
      <a:accent6>
        <a:srgbClr val="BA2D2D"/>
      </a:accent6>
      <a:hlink>
        <a:srgbClr val="9A7F32"/>
      </a:hlink>
      <a:folHlink>
        <a:srgbClr val="ECA07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Office\Шаблоны\Дизайны презентаций\Тетрадь.pot</Template>
  <TotalTime>4706</TotalTime>
  <Words>1740</Words>
  <Application>Microsoft Office PowerPoint</Application>
  <PresentationFormat>Экран (4:3)</PresentationFormat>
  <Paragraphs>381</Paragraphs>
  <Slides>35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35</vt:i4>
      </vt:variant>
    </vt:vector>
  </HeadingPairs>
  <TitlesOfParts>
    <vt:vector size="50" baseType="lpstr">
      <vt:lpstr>Arial</vt:lpstr>
      <vt:lpstr>Calibri</vt:lpstr>
      <vt:lpstr>DejaVu Sans</vt:lpstr>
      <vt:lpstr>Lucida Sans Unicode</vt:lpstr>
      <vt:lpstr>Monotype Sorts</vt:lpstr>
      <vt:lpstr>StarSymbol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Участие медицинской сестры  в реализации общей стратегии борьбы  с     сердечно – сосудистыми заболеваниями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Вывод</vt:lpstr>
      <vt:lpstr>                                                Вывод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Вы, медицинская сестра общей практики?</dc:title>
  <dc:subject/>
  <dc:creator>NAME</dc:creator>
  <dc:description/>
  <cp:lastModifiedBy>User</cp:lastModifiedBy>
  <cp:revision>242</cp:revision>
  <cp:lastPrinted>2006-06-09T12:59:21Z</cp:lastPrinted>
  <dcterms:created xsi:type="dcterms:W3CDTF">2006-05-24T09:14:08Z</dcterms:created>
  <dcterms:modified xsi:type="dcterms:W3CDTF">2024-04-23T11:03:48Z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12</vt:i4>
  </property>
  <property fmtid="{D5CDD505-2E9C-101B-9397-08002B2CF9AE}" pid="3" name="PresentationFormat">
    <vt:lpwstr>Экран (4:3)</vt:lpwstr>
  </property>
  <property fmtid="{D5CDD505-2E9C-101B-9397-08002B2CF9AE}" pid="4" name="Slides">
    <vt:i4>41</vt:i4>
  </property>
</Properties>
</file>