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2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494" r:id="rId2"/>
    <p:sldId id="348" r:id="rId3"/>
    <p:sldId id="479" r:id="rId4"/>
    <p:sldId id="470" r:id="rId5"/>
    <p:sldId id="471" r:id="rId6"/>
    <p:sldId id="472" r:id="rId7"/>
    <p:sldId id="473" r:id="rId8"/>
    <p:sldId id="474" r:id="rId9"/>
    <p:sldId id="476" r:id="rId10"/>
    <p:sldId id="477" r:id="rId11"/>
    <p:sldId id="475" r:id="rId12"/>
    <p:sldId id="481" r:id="rId13"/>
    <p:sldId id="482" r:id="rId14"/>
    <p:sldId id="484" r:id="rId15"/>
    <p:sldId id="485" r:id="rId16"/>
    <p:sldId id="486" r:id="rId17"/>
    <p:sldId id="487" r:id="rId18"/>
    <p:sldId id="488" r:id="rId19"/>
    <p:sldId id="490" r:id="rId20"/>
    <p:sldId id="491" r:id="rId21"/>
    <p:sldId id="493" r:id="rId22"/>
    <p:sldId id="492" r:id="rId23"/>
    <p:sldId id="346" r:id="rId24"/>
    <p:sldId id="273" r:id="rId25"/>
  </p:sldIdLst>
  <p:sldSz cx="11880850" cy="7561263"/>
  <p:notesSz cx="6858000" cy="9144000"/>
  <p:defaultTextStyle>
    <a:defPPr>
      <a:defRPr lang="ru-RU"/>
    </a:defPPr>
    <a:lvl1pPr marL="0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82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965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447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929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382">
          <p15:clr>
            <a:srgbClr val="A4A3A4"/>
          </p15:clr>
        </p15:guide>
        <p15:guide id="4" pos="374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40C4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41" autoAdjust="0"/>
    <p:restoredTop sz="84235" autoAdjust="0"/>
  </p:normalViewPr>
  <p:slideViewPr>
    <p:cSldViewPr>
      <p:cViewPr varScale="1">
        <p:scale>
          <a:sx n="88" d="100"/>
          <a:sy n="88" d="100"/>
        </p:scale>
        <p:origin x="1056" y="78"/>
      </p:cViewPr>
      <p:guideLst>
        <p:guide orient="horz" pos="2160"/>
        <p:guide pos="2880"/>
        <p:guide orient="horz" pos="2382"/>
        <p:guide pos="374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79231176943108E-2"/>
          <c:y val="0.12243363678248745"/>
          <c:w val="0.49724900816015066"/>
          <c:h val="0.73981318175015176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9127175351296"/>
          <c:y val="4.6323906257279973E-2"/>
          <c:w val="0.40381817533661729"/>
          <c:h val="0.907352187485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79231176943108E-2"/>
          <c:y val="0.12243363678248745"/>
          <c:w val="0.49724900816015066"/>
          <c:h val="0.7398131817501517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0-79F9-4EEC-8276-8F406305060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</c:spPr>
            <c:extLst>
              <c:ext xmlns:c16="http://schemas.microsoft.com/office/drawing/2014/chart" uri="{C3380CC4-5D6E-409C-BE32-E72D297353CC}">
                <c16:uniqueId val="{00000001-79F9-4EEC-8276-8F406305060A}"/>
              </c:ext>
            </c:extLst>
          </c:dPt>
          <c:dPt>
            <c:idx val="4"/>
            <c:bubble3D val="0"/>
            <c:spPr>
              <a:solidFill>
                <a:srgbClr val="8064A2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79F9-4EEC-8276-8F406305060A}"/>
              </c:ext>
            </c:extLst>
          </c:dPt>
          <c:dLbls>
            <c:dLbl>
              <c:idx val="0"/>
              <c:layout>
                <c:manualLayout>
                  <c:x val="-5.8301131671208054E-2"/>
                  <c:y val="-0.19198303944385153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>
                        <a:solidFill>
                          <a:srgbClr val="C00000"/>
                        </a:solidFill>
                      </a:rPr>
                      <a:t>43,8%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F9-4EEC-8276-8F406305060A}"/>
                </c:ext>
              </c:extLst>
            </c:dLbl>
            <c:dLbl>
              <c:idx val="3"/>
              <c:layout>
                <c:manualLayout>
                  <c:x val="-2.5516795476253911E-3"/>
                  <c:y val="-7.453948391678584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F9-4EEC-8276-8F406305060A}"/>
                </c:ext>
              </c:extLst>
            </c:dLbl>
            <c:dLbl>
              <c:idx val="4"/>
              <c:layout>
                <c:manualLayout>
                  <c:x val="-3.8275193214380872E-3"/>
                  <c:y val="-8.131580063649357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F9-4EEC-8276-8F40630506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Лист3!$B$3:$B$10</c:f>
              <c:strCache>
                <c:ptCount val="8"/>
                <c:pt idx="0">
                  <c:v>Болезни системы кровообращения</c:v>
                </c:pt>
                <c:pt idx="1">
                  <c:v>Новообразования</c:v>
                </c:pt>
                <c:pt idx="2">
                  <c:v>Внешние причины, травмы, отравления</c:v>
                </c:pt>
                <c:pt idx="3">
                  <c:v>Болезни нервной системы</c:v>
                </c:pt>
                <c:pt idx="4">
                  <c:v>Болезни органов пищеварения</c:v>
                </c:pt>
                <c:pt idx="5">
                  <c:v>Болезни органов дыхания</c:v>
                </c:pt>
                <c:pt idx="6">
                  <c:v>Симптомы, признаки, отклонения от нормы, не классифицируемые в других рубриках</c:v>
                </c:pt>
                <c:pt idx="7">
                  <c:v>Прочие</c:v>
                </c:pt>
              </c:strCache>
            </c:strRef>
          </c:cat>
          <c:val>
            <c:numRef>
              <c:f>Лист3!$C$3:$C$10</c:f>
              <c:numCache>
                <c:formatCode>0.0%</c:formatCode>
                <c:ptCount val="8"/>
                <c:pt idx="0">
                  <c:v>0.43800000000000006</c:v>
                </c:pt>
                <c:pt idx="1">
                  <c:v>0.14800000000000002</c:v>
                </c:pt>
                <c:pt idx="2">
                  <c:v>7.7000000000000013E-2</c:v>
                </c:pt>
                <c:pt idx="3">
                  <c:v>5.7000000000000016E-2</c:v>
                </c:pt>
                <c:pt idx="4">
                  <c:v>5.4000000000000006E-2</c:v>
                </c:pt>
                <c:pt idx="5">
                  <c:v>4.3000000000000003E-2</c:v>
                </c:pt>
                <c:pt idx="6">
                  <c:v>4.1000000000000002E-2</c:v>
                </c:pt>
                <c:pt idx="7">
                  <c:v>0.14200000000000002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F9-4EEC-8276-8F406305060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589127175351296"/>
          <c:y val="4.6323906257279973E-2"/>
          <c:w val="0.40381817533661729"/>
          <c:h val="0.907352187485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9179231176943108E-2"/>
          <c:y val="0.12243363678248745"/>
          <c:w val="0.49724900816015066"/>
          <c:h val="0.73981318175015176"/>
        </c:manualLayout>
      </c:layout>
      <c:pie3D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58912717535129588"/>
          <c:y val="4.6323906257279973E-2"/>
          <c:w val="0.40381817533661729"/>
          <c:h val="0.90735218748544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zero"/>
    <c:showDLblsOverMax val="0"/>
  </c:chart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0.94262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A1F99EE-C949-BA5C-DBD1-E0B7B12164F1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688178" cy="547260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0.88973</cdr:x>
      <cdr:y>1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A7865F49-C070-4CDF-39A2-21AEDF88EDF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8492919" cy="429985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64101-0CDE-4079-8975-AF51CB84775C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36600" y="685800"/>
            <a:ext cx="53848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D7A35D-4BEA-44C4-AE0D-5CF8405A9F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7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82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965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447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929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412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894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376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859" algn="l" defTabSz="1042965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F7FD60-D28B-44A6-94A4-107DD71D7EA0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 целью своевременного выявления факторов риска развития ССЗ необходимо</a:t>
            </a:r>
            <a:r>
              <a:rPr lang="ru-RU" baseline="0" dirty="0"/>
              <a:t> повысить показатель охвата населения профилактическими медицинскими осмотрами и диспансеризацией. Это направление  -  одно из важнейших в национальном проекте «Здравоохранение».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5677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36600" y="685800"/>
            <a:ext cx="53848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A35D-4BEA-44C4-AE0D-5CF8405A9FC6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5" y="2348894"/>
            <a:ext cx="10098722" cy="162077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4284718"/>
            <a:ext cx="831659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8541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8" y="302802"/>
            <a:ext cx="2673191" cy="645157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3" y="302802"/>
            <a:ext cx="7821560" cy="645157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03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68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7" y="4858813"/>
            <a:ext cx="10098722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7" y="3204786"/>
            <a:ext cx="10098722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82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9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4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4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8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37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8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64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4044" y="1764295"/>
            <a:ext cx="5247375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39433" y="1764295"/>
            <a:ext cx="5247375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9436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92535"/>
            <a:ext cx="5249438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2" indent="0">
              <a:buNone/>
              <a:defRPr sz="2300" b="1"/>
            </a:lvl2pPr>
            <a:lvl3pPr marL="1042965" indent="0">
              <a:buNone/>
              <a:defRPr sz="2100" b="1"/>
            </a:lvl3pPr>
            <a:lvl4pPr marL="1564447" indent="0">
              <a:buNone/>
              <a:defRPr sz="1800" b="1"/>
            </a:lvl4pPr>
            <a:lvl5pPr marL="2085929" indent="0">
              <a:buNone/>
              <a:defRPr sz="1800" b="1"/>
            </a:lvl5pPr>
            <a:lvl6pPr marL="2607412" indent="0">
              <a:buNone/>
              <a:defRPr sz="1800" b="1"/>
            </a:lvl6pPr>
            <a:lvl7pPr marL="3128894" indent="0">
              <a:buNone/>
              <a:defRPr sz="1800" b="1"/>
            </a:lvl7pPr>
            <a:lvl8pPr marL="3650376" indent="0">
              <a:buNone/>
              <a:defRPr sz="1800" b="1"/>
            </a:lvl8pPr>
            <a:lvl9pPr marL="417185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4043" y="2397901"/>
            <a:ext cx="5249438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9" y="1692535"/>
            <a:ext cx="525150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82" indent="0">
              <a:buNone/>
              <a:defRPr sz="2300" b="1"/>
            </a:lvl2pPr>
            <a:lvl3pPr marL="1042965" indent="0">
              <a:buNone/>
              <a:defRPr sz="2100" b="1"/>
            </a:lvl3pPr>
            <a:lvl4pPr marL="1564447" indent="0">
              <a:buNone/>
              <a:defRPr sz="1800" b="1"/>
            </a:lvl4pPr>
            <a:lvl5pPr marL="2085929" indent="0">
              <a:buNone/>
              <a:defRPr sz="1800" b="1"/>
            </a:lvl5pPr>
            <a:lvl6pPr marL="2607412" indent="0">
              <a:buNone/>
              <a:defRPr sz="1800" b="1"/>
            </a:lvl6pPr>
            <a:lvl7pPr marL="3128894" indent="0">
              <a:buNone/>
              <a:defRPr sz="1800" b="1"/>
            </a:lvl7pPr>
            <a:lvl8pPr marL="3650376" indent="0">
              <a:buNone/>
              <a:defRPr sz="1800" b="1"/>
            </a:lvl8pPr>
            <a:lvl9pPr marL="4171859" indent="0">
              <a:buNone/>
              <a:defRPr sz="18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035309" y="2397901"/>
            <a:ext cx="525150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76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2549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830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301050"/>
            <a:ext cx="3908718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5084" y="301051"/>
            <a:ext cx="6641725" cy="645332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582265"/>
            <a:ext cx="3908718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482" indent="0">
              <a:buNone/>
              <a:defRPr sz="1400"/>
            </a:lvl2pPr>
            <a:lvl3pPr marL="1042965" indent="0">
              <a:buNone/>
              <a:defRPr sz="1100"/>
            </a:lvl3pPr>
            <a:lvl4pPr marL="1564447" indent="0">
              <a:buNone/>
              <a:defRPr sz="1000"/>
            </a:lvl4pPr>
            <a:lvl5pPr marL="2085929" indent="0">
              <a:buNone/>
              <a:defRPr sz="1000"/>
            </a:lvl5pPr>
            <a:lvl6pPr marL="2607412" indent="0">
              <a:buNone/>
              <a:defRPr sz="1000"/>
            </a:lvl6pPr>
            <a:lvl7pPr marL="3128894" indent="0">
              <a:buNone/>
              <a:defRPr sz="1000"/>
            </a:lvl7pPr>
            <a:lvl8pPr marL="3650376" indent="0">
              <a:buNone/>
              <a:defRPr sz="1000"/>
            </a:lvl8pPr>
            <a:lvl9pPr marL="41718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16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5292886"/>
            <a:ext cx="712851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75613"/>
            <a:ext cx="7128510" cy="4536758"/>
          </a:xfrm>
        </p:spPr>
        <p:txBody>
          <a:bodyPr/>
          <a:lstStyle>
            <a:lvl1pPr marL="0" indent="0">
              <a:buNone/>
              <a:defRPr sz="3600"/>
            </a:lvl1pPr>
            <a:lvl2pPr marL="521482" indent="0">
              <a:buNone/>
              <a:defRPr sz="3200"/>
            </a:lvl2pPr>
            <a:lvl3pPr marL="1042965" indent="0">
              <a:buNone/>
              <a:defRPr sz="2700"/>
            </a:lvl3pPr>
            <a:lvl4pPr marL="1564447" indent="0">
              <a:buNone/>
              <a:defRPr sz="2300"/>
            </a:lvl4pPr>
            <a:lvl5pPr marL="2085929" indent="0">
              <a:buNone/>
              <a:defRPr sz="2300"/>
            </a:lvl5pPr>
            <a:lvl6pPr marL="2607412" indent="0">
              <a:buNone/>
              <a:defRPr sz="2300"/>
            </a:lvl6pPr>
            <a:lvl7pPr marL="3128894" indent="0">
              <a:buNone/>
              <a:defRPr sz="2300"/>
            </a:lvl7pPr>
            <a:lvl8pPr marL="3650376" indent="0">
              <a:buNone/>
              <a:defRPr sz="2300"/>
            </a:lvl8pPr>
            <a:lvl9pPr marL="4171859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917740"/>
            <a:ext cx="712851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482" indent="0">
              <a:buNone/>
              <a:defRPr sz="1400"/>
            </a:lvl2pPr>
            <a:lvl3pPr marL="1042965" indent="0">
              <a:buNone/>
              <a:defRPr sz="1100"/>
            </a:lvl3pPr>
            <a:lvl4pPr marL="1564447" indent="0">
              <a:buNone/>
              <a:defRPr sz="1000"/>
            </a:lvl4pPr>
            <a:lvl5pPr marL="2085929" indent="0">
              <a:buNone/>
              <a:defRPr sz="1000"/>
            </a:lvl5pPr>
            <a:lvl6pPr marL="2607412" indent="0">
              <a:buNone/>
              <a:defRPr sz="1000"/>
            </a:lvl6pPr>
            <a:lvl7pPr marL="3128894" indent="0">
              <a:buNone/>
              <a:defRPr sz="1000"/>
            </a:lvl7pPr>
            <a:lvl8pPr marL="3650376" indent="0">
              <a:buNone/>
              <a:defRPr sz="1000"/>
            </a:lvl8pPr>
            <a:lvl9pPr marL="417185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5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302801"/>
            <a:ext cx="10692765" cy="1260211"/>
          </a:xfrm>
          <a:prstGeom prst="rect">
            <a:avLst/>
          </a:prstGeom>
        </p:spPr>
        <p:txBody>
          <a:bodyPr vert="horz" lIns="104296" tIns="52148" rIns="104296" bIns="5214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764295"/>
            <a:ext cx="10692765" cy="4990084"/>
          </a:xfrm>
          <a:prstGeom prst="rect">
            <a:avLst/>
          </a:prstGeom>
        </p:spPr>
        <p:txBody>
          <a:bodyPr vert="horz" lIns="104296" tIns="52148" rIns="104296" bIns="5214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7008173"/>
            <a:ext cx="2772198" cy="402567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7008173"/>
            <a:ext cx="3762269" cy="402567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7008173"/>
            <a:ext cx="2772198" cy="402567"/>
          </a:xfrm>
          <a:prstGeom prst="rect">
            <a:avLst/>
          </a:prstGeom>
        </p:spPr>
        <p:txBody>
          <a:bodyPr vert="horz" lIns="104296" tIns="52148" rIns="104296" bIns="5214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3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4296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12" indent="-391112" algn="l" defTabSz="1042965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09" indent="-325926" algn="l" defTabSz="1042965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706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188" indent="-260741" algn="l" defTabSz="1042965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670" indent="-260741" algn="l" defTabSz="1042965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153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635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117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600" indent="-260741" algn="l" defTabSz="1042965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8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965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447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92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412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894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376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859" algn="l" defTabSz="1042965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kb-10.com/index.php?pid=801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730562" y="367561"/>
            <a:ext cx="9917210" cy="45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1090" tIns="55545" rIns="111090" bIns="5554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 sz="2200" b="1"/>
              <a:t>ГБПОУ  «Самарский медицинский колледж им. Н. Ляпиной»</a:t>
            </a:r>
            <a:endParaRPr lang="ru-RU" altLang="ru-RU" sz="2200" b="1">
              <a:solidFill>
                <a:srgbClr val="FFFF00"/>
              </a:solidFill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5334901" y="6003503"/>
            <a:ext cx="6215926" cy="11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1090" tIns="55545" rIns="111090" bIns="55545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2200" b="1" dirty="0"/>
          </a:p>
          <a:p>
            <a:pPr algn="r" eaLnBrk="1" hangingPunct="1"/>
            <a:r>
              <a:rPr lang="ru-RU" altLang="ru-RU" sz="2200" b="1" dirty="0"/>
              <a:t>Оленина Татьяна Анатольевна – преподаватель  </a:t>
            </a:r>
          </a:p>
          <a:p>
            <a:pPr algn="r" eaLnBrk="1" hangingPunct="1"/>
            <a:r>
              <a:rPr lang="ru-RU" altLang="ru-RU" sz="2200" b="1" dirty="0"/>
              <a:t> ГБПОУ «СМК им. </a:t>
            </a:r>
            <a:r>
              <a:rPr lang="ru-RU" altLang="ru-RU" sz="2200" b="1" dirty="0" err="1"/>
              <a:t>Н.Ляпиной</a:t>
            </a:r>
            <a:r>
              <a:rPr lang="ru-RU" altLang="ru-RU" sz="2200" b="1" dirty="0"/>
              <a:t>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78481" y="2113397"/>
            <a:ext cx="8381647" cy="1604891"/>
          </a:xfrm>
          <a:prstGeom prst="rect">
            <a:avLst/>
          </a:prstGeom>
          <a:noFill/>
        </p:spPr>
        <p:txBody>
          <a:bodyPr wrap="none" lIns="111090" tIns="55545" rIns="111090" bIns="55545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458"/>
              </a:spcBef>
              <a:spcAft>
                <a:spcPts val="1458"/>
              </a:spcAft>
              <a:defRPr/>
            </a:pPr>
            <a:r>
              <a:rPr lang="ru-RU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Эпидемиология </a:t>
            </a:r>
          </a:p>
          <a:p>
            <a:pPr algn="ctr">
              <a:spcBef>
                <a:spcPts val="1458"/>
              </a:spcBef>
              <a:spcAft>
                <a:spcPts val="1458"/>
              </a:spcAft>
              <a:defRPr/>
            </a:pPr>
            <a:r>
              <a:rPr lang="ru-RU" sz="3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сердечно-сосудистых заболеваний </a:t>
            </a:r>
          </a:p>
        </p:txBody>
      </p:sp>
      <p:pic>
        <p:nvPicPr>
          <p:cNvPr id="3077" name="Рисунок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61" y="0"/>
            <a:ext cx="2248286" cy="188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93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Количество умерших от БСК (тыс. человек)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124819"/>
              </p:ext>
            </p:extLst>
          </p:nvPr>
        </p:nvGraphicFramePr>
        <p:xfrm>
          <a:off x="323801" y="1763713"/>
          <a:ext cx="11233248" cy="31103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58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32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32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76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04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Причины смерти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aseline="0" dirty="0"/>
                        <a:t>Все причины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1798,3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2138,6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2441,6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1898,6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878">
                <a:tc>
                  <a:txBody>
                    <a:bodyPr/>
                    <a:lstStyle/>
                    <a:p>
                      <a:r>
                        <a:rPr lang="ru-RU" b="1" dirty="0"/>
                        <a:t>Болезни </a:t>
                      </a:r>
                      <a:r>
                        <a:rPr lang="ru-RU" b="1" baseline="0" dirty="0"/>
                        <a:t>системы кровообращения</a:t>
                      </a:r>
                      <a:r>
                        <a:rPr lang="ru-RU" b="1" dirty="0"/>
                        <a:t>, </a:t>
                      </a:r>
                      <a:r>
                        <a:rPr lang="ru-RU" b="0" dirty="0"/>
                        <a:t>из них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841,2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938,5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934,0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831,6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     от ишемической болезни сердца (</a:t>
                      </a:r>
                      <a:r>
                        <a:rPr lang="en-US" dirty="0"/>
                        <a:t>I20 – I25)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442,3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507,8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/>
                        <a:t>451,0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               в т.ч. от инфаркта миокарда</a:t>
                      </a:r>
                      <a:r>
                        <a:rPr lang="en-US" dirty="0"/>
                        <a:t> (I</a:t>
                      </a:r>
                      <a:r>
                        <a:rPr lang="ru-RU" dirty="0"/>
                        <a:t>21 – </a:t>
                      </a:r>
                      <a:r>
                        <a:rPr lang="en-US" dirty="0"/>
                        <a:t>I</a:t>
                      </a:r>
                      <a:r>
                        <a:rPr lang="ru-RU" dirty="0"/>
                        <a:t>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54,7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58,1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55,8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      от цереброваскулярных болезней</a:t>
                      </a:r>
                      <a:r>
                        <a:rPr lang="en-US" dirty="0"/>
                        <a:t> </a:t>
                      </a:r>
                      <a:r>
                        <a:rPr lang="ru-RU" dirty="0"/>
                        <a:t>(</a:t>
                      </a:r>
                      <a:r>
                        <a:rPr lang="en-US" dirty="0"/>
                        <a:t>I</a:t>
                      </a:r>
                      <a:r>
                        <a:rPr lang="ru-RU" dirty="0"/>
                        <a:t>60 – </a:t>
                      </a:r>
                      <a:r>
                        <a:rPr lang="en-US" dirty="0"/>
                        <a:t>I</a:t>
                      </a:r>
                      <a:r>
                        <a:rPr lang="ru-RU" dirty="0"/>
                        <a:t>69)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260,6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278,6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278,2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248,9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94043" y="5076775"/>
            <a:ext cx="10746079" cy="201622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C00000"/>
                </a:solidFill>
                <a:ea typeface="+mj-ea"/>
                <a:cs typeface="+mj-cs"/>
              </a:rPr>
              <a:t>ИБС – основная причина смерти от БСК в России (каждая четвертая смерть)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818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Умершие в трудоспособном возрасте по полу и основным классам причин смерти в 2022 году (в %)*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043" y="1764295"/>
            <a:ext cx="10692765" cy="525669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lvl="0" algn="l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</a:rPr>
              <a:t>*Здравоохранение в России, 2023</a:t>
            </a:r>
          </a:p>
          <a:p>
            <a:pPr lvl="0" algn="ctr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798608"/>
              </p:ext>
            </p:extLst>
          </p:nvPr>
        </p:nvGraphicFramePr>
        <p:xfrm>
          <a:off x="1619945" y="1620391"/>
          <a:ext cx="878497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999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Факторы риска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809" y="1476375"/>
            <a:ext cx="5832647" cy="52780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Модифицируемые (управляемые)</a:t>
            </a:r>
          </a:p>
          <a:p>
            <a:pPr>
              <a:buFontTx/>
              <a:buChar char="-"/>
            </a:pPr>
            <a:r>
              <a:rPr lang="ru-RU" sz="2400" dirty="0"/>
              <a:t>повышенный уровень АД</a:t>
            </a:r>
          </a:p>
          <a:p>
            <a:pPr>
              <a:buFontTx/>
              <a:buChar char="-"/>
            </a:pPr>
            <a:r>
              <a:rPr lang="ru-RU" sz="2400" dirty="0"/>
              <a:t>дислипидемия</a:t>
            </a:r>
          </a:p>
          <a:p>
            <a:pPr>
              <a:buFontTx/>
              <a:buChar char="-"/>
            </a:pPr>
            <a:r>
              <a:rPr lang="ru-RU" sz="2400" dirty="0"/>
              <a:t>гипергликемия</a:t>
            </a:r>
          </a:p>
          <a:p>
            <a:pPr>
              <a:buFontTx/>
              <a:buChar char="-"/>
            </a:pPr>
            <a:r>
              <a:rPr lang="ru-RU" sz="2400" dirty="0"/>
              <a:t>нерациональное питание</a:t>
            </a:r>
          </a:p>
          <a:p>
            <a:pPr>
              <a:buFontTx/>
              <a:buChar char="-"/>
            </a:pPr>
            <a:r>
              <a:rPr lang="ru-RU" sz="2400" dirty="0"/>
              <a:t>избыточная масса тела или ожирение</a:t>
            </a:r>
          </a:p>
          <a:p>
            <a:pPr>
              <a:buFontTx/>
              <a:buChar char="-"/>
            </a:pPr>
            <a:r>
              <a:rPr lang="ru-RU" sz="2400" dirty="0"/>
              <a:t>низкая физическая активность</a:t>
            </a:r>
          </a:p>
          <a:p>
            <a:pPr>
              <a:buFontTx/>
              <a:buChar char="-"/>
            </a:pPr>
            <a:r>
              <a:rPr lang="ru-RU" sz="2400" dirty="0"/>
              <a:t>курение</a:t>
            </a:r>
          </a:p>
          <a:p>
            <a:pPr>
              <a:buFontTx/>
              <a:buChar char="-"/>
            </a:pPr>
            <a:r>
              <a:rPr lang="ru-RU" sz="2400" dirty="0"/>
              <a:t>потребление алкоголя в избыточном количестве</a:t>
            </a:r>
          </a:p>
          <a:p>
            <a:pPr>
              <a:buFontTx/>
              <a:buChar char="-"/>
            </a:pPr>
            <a:endParaRPr lang="ru-RU" dirty="0"/>
          </a:p>
          <a:p>
            <a:pPr marL="0" indent="0">
              <a:buNone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E185220-04AD-4466-B370-A267282B6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260" y="1548383"/>
            <a:ext cx="5060781" cy="52061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</a:rPr>
              <a:t>Немодифицируемые (неуправляемые)</a:t>
            </a:r>
          </a:p>
          <a:p>
            <a:pPr>
              <a:buFontTx/>
              <a:buChar char="-"/>
            </a:pPr>
            <a:endParaRPr lang="ru-RU" sz="2300" dirty="0"/>
          </a:p>
          <a:p>
            <a:pPr>
              <a:buFontTx/>
              <a:buChar char="-"/>
            </a:pPr>
            <a:r>
              <a:rPr lang="ru-RU" sz="2300" dirty="0"/>
              <a:t>пол</a:t>
            </a:r>
          </a:p>
          <a:p>
            <a:pPr>
              <a:buFontTx/>
              <a:buChar char="-"/>
            </a:pPr>
            <a:r>
              <a:rPr lang="ru-RU" sz="2300" dirty="0"/>
              <a:t>возраст</a:t>
            </a:r>
          </a:p>
          <a:p>
            <a:pPr>
              <a:buFontTx/>
              <a:buChar char="-"/>
            </a:pPr>
            <a:r>
              <a:rPr lang="ru-RU" sz="2300" dirty="0"/>
              <a:t>наследственность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301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Наследственная предрасположенность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600" dirty="0"/>
              <a:t>повышение АД встречается приблизительно в 2 раза чаще среди лиц, у которых один или оба родителя имели АГ </a:t>
            </a:r>
          </a:p>
          <a:p>
            <a:pPr>
              <a:buFont typeface="Wingdings" pitchFamily="2" charset="2"/>
              <a:buChar char="ü"/>
            </a:pPr>
            <a:r>
              <a:rPr lang="ru-RU" sz="2600" dirty="0"/>
              <a:t>семейный анамнез по сердечно-сосудистым заболеваниям считается отягощенным при подтверждённом диагнозе инфаркта миокарда или ишемического инсульта у родственников первой линии: у женщин — до 65 лет, у мужчин — до 55 лет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417" y="4356695"/>
            <a:ext cx="4893295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40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Повышенное АД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/>
              <a:t>Повышенное АД является ведущим фактором риска развития ишемической болезни сердца (острый инфаркт миокарда, хроническая ишемическая болезнь сердца),  хронической сердечной недостаточности, цереброваскулярных (ишемический или геморрагический инсульт, транзиторная ишемическая атака) и почечных (хроническая болезнь почек) заболеваний*</a:t>
            </a:r>
          </a:p>
          <a:p>
            <a:pPr marL="0" indent="0">
              <a:buNone/>
            </a:pPr>
            <a:r>
              <a:rPr lang="ru-RU" dirty="0"/>
              <a:t>							</a:t>
            </a:r>
            <a:r>
              <a:rPr lang="ru-RU" sz="2400" b="1" dirty="0">
                <a:solidFill>
                  <a:srgbClr val="C00000"/>
                </a:solidFill>
              </a:rPr>
              <a:t>Фактор риска 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C00000"/>
                </a:solidFill>
              </a:rPr>
              <a:t>							</a:t>
            </a:r>
            <a:r>
              <a:rPr lang="ru-RU" sz="2600" dirty="0"/>
              <a:t>Систолическое АД </a:t>
            </a:r>
          </a:p>
          <a:p>
            <a:pPr marL="0" indent="0">
              <a:buNone/>
            </a:pPr>
            <a:r>
              <a:rPr lang="ru-RU" sz="2600" dirty="0">
                <a:latin typeface="Calibri"/>
                <a:cs typeface="Calibri"/>
              </a:rPr>
              <a:t>							≥ 140 мм. рт. ст.</a:t>
            </a:r>
          </a:p>
          <a:p>
            <a:pPr marL="0" indent="0">
              <a:buNone/>
            </a:pPr>
            <a:r>
              <a:rPr lang="ru-RU" sz="2600" dirty="0">
                <a:latin typeface="Calibri"/>
                <a:cs typeface="Calibri"/>
              </a:rPr>
              <a:t>							</a:t>
            </a:r>
          </a:p>
          <a:p>
            <a:pPr marL="0" indent="0">
              <a:buNone/>
            </a:pPr>
            <a:r>
              <a:rPr lang="ru-RU" sz="2600" dirty="0">
                <a:latin typeface="Calibri"/>
                <a:cs typeface="Calibri"/>
              </a:rPr>
              <a:t>							Диастолическое АД </a:t>
            </a:r>
          </a:p>
          <a:p>
            <a:pPr marL="0" indent="0">
              <a:buNone/>
            </a:pPr>
            <a:r>
              <a:rPr lang="ru-RU" sz="2600" dirty="0">
                <a:latin typeface="Calibri"/>
                <a:cs typeface="Calibri"/>
              </a:rPr>
              <a:t>							</a:t>
            </a:r>
            <a:r>
              <a:rPr lang="ru-RU" sz="2600" dirty="0">
                <a:cs typeface="Calibri"/>
              </a:rPr>
              <a:t>≥ 90 мм. рт. ст.</a:t>
            </a:r>
            <a:endParaRPr lang="ru-RU" sz="2600" dirty="0"/>
          </a:p>
          <a:p>
            <a:pPr marL="0" indent="0">
              <a:buNone/>
            </a:pPr>
            <a:endParaRPr lang="ru-RU" sz="2600" dirty="0"/>
          </a:p>
          <a:p>
            <a:pPr marL="0" indent="0">
              <a:buNone/>
            </a:pPr>
            <a:r>
              <a:rPr lang="ru-RU" sz="1800" i="1" dirty="0"/>
              <a:t>                                                                                                                                            *Клинические рекомендации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889" y="3852639"/>
            <a:ext cx="5976094" cy="231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870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Дислипидемия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476375"/>
            <a:ext cx="10692765" cy="527800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уровень общего холестерина 5,5 ммоль/л и более *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для повышения риска развития ССЗ имеет также значение уровень ЛПНП выше 3 ммоль/л, уровень ЛПВП менее 1,2 ммоль/л у женщин, менее 1 ммоль/л у мужчин, уровень триглицеридов выше 1,7 ммоль/л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распространенность гиперхолестеринемии среди населения РФ составила 57,6 %, в том числе 58,4% мужчин и 56,3% женщин (результаты исследования ЭССЕ-РФ с 2012 г. по 2020 г.)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i="1" dirty="0"/>
              <a:t>*Диагностические критерии факторов риска. Приложение № 3 к Порядку проведения профилактического медицинского осмотра и диспансеризации определенных групп взрослого населения, утвержденному приказом МЗ РФ от 27.04.2021 № 404н                                                    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465" y="3924647"/>
            <a:ext cx="40107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4069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Гипергликемия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уровень глюкозы натощак в венозной плазме 6,1 ммоль/л и более,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уровень глюкозы в капиллярной крови 5,6 ммоль/л и более 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наличие сахарного диабета, в том числе в случае, если в результате эффективной терапии достигнута нормогликемия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i="1" dirty="0"/>
              <a:t>*Диагностические критерии факторов риска. Приложение № 3 к Порядку проведения профилактического медицинского осмотра и диспансеризации определенных групп взрослого населения, утвержденному приказом МЗ РФ от 27.04.2021 № 404н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74033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Нерациональное питание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избыточное потребление жиров, трансжиров, продуктов, содержащих холестерин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избыточное потребление соли (более 5 граммов в сутки) и сахара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недостаточное потребление овощей и фруктов (менее 400 грамм в день), рыбы  </a:t>
            </a:r>
          </a:p>
          <a:p>
            <a:pPr marL="0" indent="0">
              <a:buNone/>
            </a:pPr>
            <a:r>
              <a:rPr lang="ru-RU" sz="2400" dirty="0"/>
              <a:t>      Определяется с помощью опроса (анкетирования) </a:t>
            </a:r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endParaRPr lang="ru-RU" sz="1800" i="1" dirty="0"/>
          </a:p>
          <a:p>
            <a:pPr marL="0" indent="0">
              <a:buNone/>
            </a:pPr>
            <a:r>
              <a:rPr lang="ru-RU" sz="1800" i="1" dirty="0"/>
              <a:t>*Диагностические критерии факторов риска. Приложение № 3 к Порядку проведения профилактического медицинского осмотра и диспансеризации определенных групп взрослого населения, утвержденному приказом МЗ РФ от 27.04.2021 № 404н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1414418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Низкая физическая активность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 dirty="0"/>
              <a:t>для профилактики сердечно-сосудистых заболеваний необходимо уделять аэробной физической активности умеренной интенсивности не менее 150‑300 минут в неделю либо аэробной физической активности высокой интенсивности не менее 75‑150 минут в неделю (30 мин. ежедневно)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 dirty="0"/>
              <a:t>низкую физическую активность отмечают 38,8% населения РФ                 (36,1%  мужчин и 40,8% женщин). Определяется с помощью анкетирования. </a:t>
            </a:r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93" y="4428703"/>
            <a:ext cx="424847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61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80CE83-60E9-463B-BFD9-9843FD445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Избыточная масса тела или ожирение</a:t>
            </a: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196F7566-9DF7-4DAA-B709-677B2BBF71D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rgbClr val="C00000"/>
                </a:solidFill>
              </a:rPr>
              <a:t>Индекс массы тела (ИМТ) = </a:t>
            </a:r>
          </a:p>
          <a:p>
            <a:pPr marL="0" indent="0">
              <a:buNone/>
            </a:pP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sz="4000" b="1" i="1" dirty="0">
                <a:solidFill>
                  <a:srgbClr val="C00000"/>
                </a:solidFill>
              </a:rPr>
              <a:t>вес (кг) /рост (м</a:t>
            </a:r>
            <a:r>
              <a:rPr lang="ru-RU" sz="4000" b="1" i="1" dirty="0">
                <a:solidFill>
                  <a:srgbClr val="C00000"/>
                </a:solidFill>
                <a:cs typeface="Calibri"/>
              </a:rPr>
              <a:t>²</a:t>
            </a:r>
            <a:r>
              <a:rPr lang="en-US" sz="4000" b="1" i="1" dirty="0">
                <a:solidFill>
                  <a:srgbClr val="C00000"/>
                </a:solidFill>
                <a:cs typeface="Calibri"/>
              </a:rPr>
              <a:t>)</a:t>
            </a:r>
            <a:endParaRPr lang="ru-RU" sz="4000" b="1" i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ru-RU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5E185220-04AD-4466-B370-A267282B68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0459" y="1764407"/>
            <a:ext cx="5327391" cy="49900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C00000"/>
                </a:solidFill>
              </a:rPr>
              <a:t>ИМТ </a:t>
            </a:r>
            <a:endParaRPr lang="ru-RU" b="1" dirty="0">
              <a:solidFill>
                <a:srgbClr val="C00000"/>
              </a:solidFill>
            </a:endParaRPr>
          </a:p>
          <a:p>
            <a:pPr>
              <a:buFontTx/>
              <a:buChar char="-"/>
            </a:pPr>
            <a:endParaRPr lang="ru-RU" sz="2300" dirty="0"/>
          </a:p>
          <a:p>
            <a:pPr marL="0" indent="0">
              <a:buNone/>
            </a:pPr>
            <a:r>
              <a:rPr lang="ru-RU" sz="2400" dirty="0"/>
              <a:t>нормальная масса тела	</a:t>
            </a:r>
            <a:r>
              <a:rPr lang="ru-RU" sz="2400" b="1" dirty="0">
                <a:solidFill>
                  <a:srgbClr val="C00000"/>
                </a:solidFill>
              </a:rPr>
              <a:t>до 24,9</a:t>
            </a:r>
          </a:p>
          <a:p>
            <a:pPr>
              <a:buFontTx/>
              <a:buChar char="-"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избыточная масса тела	</a:t>
            </a:r>
            <a:r>
              <a:rPr lang="ru-RU" sz="2400" b="1" dirty="0">
                <a:solidFill>
                  <a:srgbClr val="C00000"/>
                </a:solidFill>
              </a:rPr>
              <a:t>25 – 29,9</a:t>
            </a:r>
          </a:p>
          <a:p>
            <a:pPr>
              <a:buFontTx/>
              <a:buChar char="-"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ожирение		</a:t>
            </a:r>
            <a:r>
              <a:rPr lang="ru-RU" sz="2400" b="1" dirty="0">
                <a:solidFill>
                  <a:srgbClr val="C00000"/>
                </a:solidFill>
              </a:rPr>
              <a:t>30 и выше</a:t>
            </a:r>
          </a:p>
        </p:txBody>
      </p:sp>
    </p:spTree>
    <p:extLst>
      <p:ext uri="{BB962C8B-B14F-4D97-AF65-F5344CB8AC3E}">
        <p14:creationId xmlns:p14="http://schemas.microsoft.com/office/powerpoint/2010/main" val="210600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02802"/>
            <a:ext cx="10692765" cy="69910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Актуальность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160691"/>
            <a:ext cx="10692765" cy="559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Одной из основных проблем в современном здравоохранении является высокая распространённость хронических неинфекционных заболеваний, в число которых входят сердечно-сосудистые заболевания (ССЗ).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ru-RU" sz="2400" dirty="0"/>
              <a:t>ССЗ отнесены к социально значимым заболеваниям, поскольку они наносят весьма существенный, в том числе экономический, урон государству за счет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дорогостоящего лечения и реабилитации пациентов,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снижения качества жизни, потери трудоспособности, высокого уровня  инвалидности 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преждевременной смертности </a:t>
            </a:r>
          </a:p>
          <a:p>
            <a:pPr marL="521483" lvl="1" indent="0">
              <a:buNone/>
            </a:pPr>
            <a:r>
              <a:rPr lang="ru-RU" sz="2400" dirty="0"/>
              <a:t>     населения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433" y="4284687"/>
            <a:ext cx="4752528" cy="27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267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4000" b="1" dirty="0">
                <a:solidFill>
                  <a:srgbClr val="C00000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Курение, избыточное потребление алкоголя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548383"/>
            <a:ext cx="10692765" cy="520599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/>
              <a:t>алкоголь и никотин  нарушают  процессы микроциркуляции </a:t>
            </a:r>
            <a:r>
              <a:rPr lang="ru-RU" sz="2400" dirty="0">
                <a:highlight>
                  <a:srgbClr val="FFFF00"/>
                </a:highlight>
              </a:rPr>
              <a:t>чего?</a:t>
            </a:r>
            <a:r>
              <a:rPr lang="ru-RU" sz="2400" dirty="0"/>
              <a:t> в органах и тканях организма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курение приводит к прогрессированию атеросклеротического процесса в артериях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/>
              <a:t>алкоголь и никотин могут повысить артериальное давление и частоту сердечных сокращений, что негативно сказывается на работе сердечно-сосудистой системы </a:t>
            </a:r>
          </a:p>
          <a:p>
            <a:pPr marL="0" indent="0">
              <a:buNone/>
            </a:pPr>
            <a:r>
              <a:rPr lang="ru-RU" sz="2400" dirty="0"/>
              <a:t>Распространенность курения среди населения РФ в возрасте 25-65 лет в среднем составляет 25,7% (у мужчин – 43,5%, у женщин – 14,2%)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69997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br>
              <a:rPr lang="ru-RU" sz="4000" b="1" dirty="0">
                <a:solidFill>
                  <a:schemeClr val="tx2"/>
                </a:solidFill>
              </a:rPr>
            </a:br>
            <a:r>
              <a:rPr lang="ru-RU" sz="4000" b="1" dirty="0">
                <a:solidFill>
                  <a:schemeClr val="tx2"/>
                </a:solidFill>
              </a:rPr>
              <a:t>Вклад факторов риска в преждевременную смертность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548383"/>
            <a:ext cx="10692765" cy="52059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r>
              <a:rPr lang="ru-RU" sz="2400" dirty="0"/>
              <a:t>По данным научных источников, </a:t>
            </a:r>
            <a:r>
              <a:rPr lang="ru-RU" sz="2400" dirty="0">
                <a:highlight>
                  <a:srgbClr val="FFFF00"/>
                </a:highlight>
              </a:rPr>
              <a:t>наибольший вклад из всех изученных факторов риска развития ССЗ в преждевременную смертность населения РФ </a:t>
            </a:r>
          </a:p>
          <a:p>
            <a:pPr marL="0" indent="0">
              <a:buNone/>
            </a:pPr>
            <a:r>
              <a:rPr lang="ru-RU" sz="2400" dirty="0">
                <a:highlight>
                  <a:srgbClr val="FFFF00"/>
                </a:highlight>
              </a:rPr>
              <a:t>по частоте встречаемости вносят: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артериальная гипертензия 35,5 %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гиперхолестеринемия 23% 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курение 17,1%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недостаточное потребление овощей и фруктов 12,9 %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избыточная масса тела 12,5 %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избыточное потребление алкоголя 11,9 % </a:t>
            </a:r>
          </a:p>
          <a:p>
            <a:pPr lvl="1">
              <a:buFont typeface="Wingdings" pitchFamily="2" charset="2"/>
              <a:buChar char="ü"/>
            </a:pPr>
            <a:r>
              <a:rPr lang="ru-RU" sz="2400" dirty="0"/>
              <a:t>гиподинамия 9 % </a:t>
            </a:r>
            <a:r>
              <a:rPr lang="ru-RU" sz="2400" i="1" dirty="0"/>
              <a:t>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608864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02802"/>
            <a:ext cx="10692765" cy="69910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Национальный проект «Здравоохранение»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160691"/>
            <a:ext cx="10692765" cy="559368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8" y="1260351"/>
            <a:ext cx="11149484" cy="335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402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302801"/>
            <a:ext cx="10692765" cy="102955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Заключение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43" y="1476375"/>
            <a:ext cx="10692765" cy="52780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700" dirty="0"/>
              <a:t>	В обращении к Федеральному собранию в этом году президент Российской Федерации Владимир </a:t>
            </a:r>
            <a:r>
              <a:rPr lang="ru-RU" sz="2700" dirty="0" err="1"/>
              <a:t>Вдадимирович</a:t>
            </a:r>
            <a:r>
              <a:rPr lang="ru-RU" sz="2700" dirty="0"/>
              <a:t> Путин поставил задачу: увеличить </a:t>
            </a:r>
            <a:r>
              <a:rPr lang="ru-RU" sz="2700" dirty="0">
                <a:highlight>
                  <a:srgbClr val="FFFF00"/>
                </a:highlight>
              </a:rPr>
              <a:t>к какому сроку </a:t>
            </a:r>
            <a:r>
              <a:rPr lang="ru-RU" sz="2700" dirty="0"/>
              <a:t>ожидаемую продолжительность жизни до 75 лет. </a:t>
            </a:r>
            <a:r>
              <a:rPr lang="ru-RU" sz="2700" dirty="0">
                <a:highlight>
                  <a:srgbClr val="FFFF00"/>
                </a:highlight>
              </a:rPr>
              <a:t>Впереди большая работа!</a:t>
            </a:r>
          </a:p>
          <a:p>
            <a:pPr marL="0" indent="0" algn="just">
              <a:buNone/>
            </a:pPr>
            <a:r>
              <a:rPr lang="ru-RU" sz="2700" dirty="0"/>
              <a:t>	</a:t>
            </a:r>
            <a:r>
              <a:rPr lang="ru-RU" sz="2700" dirty="0">
                <a:highlight>
                  <a:srgbClr val="FFFF00"/>
                </a:highlight>
              </a:rPr>
              <a:t>Цели могут быть  достигнуты совместными усилиями по снижению уровня заболеваемости и смертности, прежде всего вследствие болезней системы кровообращения. </a:t>
            </a:r>
          </a:p>
          <a:p>
            <a:pPr marL="0" indent="0" algn="just">
              <a:buNone/>
            </a:pPr>
            <a:r>
              <a:rPr lang="ru-RU" sz="2700" dirty="0"/>
              <a:t>	Большое значение в этом направлении имеет комплексное воздействие на факторы, влияющие на состояние здоровья населения; повышение мотивации людей к  устранению факторов риска и соблюдению здорового образа жизни.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8263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94043" y="472558"/>
            <a:ext cx="10692765" cy="6281823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sz="6200" b="1" i="1" dirty="0">
                <a:solidFill>
                  <a:schemeClr val="tx2"/>
                </a:solidFill>
              </a:rPr>
              <a:t>Благодарю </a:t>
            </a:r>
          </a:p>
          <a:p>
            <a:pPr algn="ctr">
              <a:buNone/>
            </a:pPr>
            <a:r>
              <a:rPr lang="ru-RU" sz="6200" b="1" i="1" dirty="0">
                <a:solidFill>
                  <a:schemeClr val="tx2"/>
                </a:solidFill>
              </a:rPr>
              <a:t>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02802"/>
            <a:ext cx="10692765" cy="69910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Национальный проект «Здравоохранение»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160691"/>
            <a:ext cx="10692765" cy="559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C00000"/>
                </a:solidFill>
              </a:rPr>
              <a:t>Направление «Борьба с сердечно-сосудистыми заболеваниями»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2" y="2117725"/>
            <a:ext cx="11377265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97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02802"/>
            <a:ext cx="10692765" cy="699105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Болезни системы кровообращения (МКБ-10)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160691"/>
            <a:ext cx="10692765" cy="5593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/>
              <a:t>Болезни системы кровообращения (</a:t>
            </a:r>
            <a:r>
              <a:rPr lang="en-US" sz="2400" b="1" dirty="0"/>
              <a:t>I00</a:t>
            </a:r>
            <a:r>
              <a:rPr lang="ru-RU" sz="2400" b="1" dirty="0"/>
              <a:t> </a:t>
            </a:r>
            <a:r>
              <a:rPr lang="en-US" sz="2400" b="1" dirty="0"/>
              <a:t>-</a:t>
            </a:r>
            <a:r>
              <a:rPr lang="ru-RU" sz="2400" b="1" dirty="0"/>
              <a:t> </a:t>
            </a:r>
            <a:r>
              <a:rPr lang="en-US" sz="2400" b="1" dirty="0"/>
              <a:t>I99)</a:t>
            </a:r>
            <a:r>
              <a:rPr lang="ru-RU" sz="2400" b="1" dirty="0"/>
              <a:t> </a:t>
            </a:r>
            <a:r>
              <a:rPr lang="ru-RU" sz="2400" dirty="0"/>
              <a:t>включают следующие заболевания:</a:t>
            </a:r>
            <a:endParaRPr lang="en-US" sz="2400" dirty="0"/>
          </a:p>
          <a:p>
            <a:pPr marL="0" indent="0">
              <a:buNone/>
            </a:pPr>
            <a:endParaRPr lang="ru-RU" sz="2400" u="sng" dirty="0">
              <a:hlinkClick r:id="rId3" tooltip="Хронические ревматические болезни сердца"/>
            </a:endParaRPr>
          </a:p>
          <a:p>
            <a:pPr marL="0" indent="0">
              <a:buNone/>
            </a:pPr>
            <a:r>
              <a:rPr lang="en-US" sz="2400" dirty="0"/>
              <a:t>I01 – I04     </a:t>
            </a:r>
            <a:r>
              <a:rPr lang="ru-RU" sz="2400" dirty="0"/>
              <a:t>Острая ревматическая лихорадка</a:t>
            </a:r>
          </a:p>
          <a:p>
            <a:pPr marL="0" indent="0">
              <a:buNone/>
            </a:pPr>
            <a:r>
              <a:rPr lang="en-US" sz="2400" dirty="0"/>
              <a:t>I05 – I09</a:t>
            </a:r>
            <a:r>
              <a:rPr lang="ru-RU" sz="2400" dirty="0"/>
              <a:t>     Хронические ревматические болезни сердца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I</a:t>
            </a:r>
            <a:r>
              <a:rPr lang="ru-RU" sz="2400" dirty="0">
                <a:solidFill>
                  <a:srgbClr val="C00000"/>
                </a:solidFill>
              </a:rPr>
              <a:t>10</a:t>
            </a:r>
            <a:r>
              <a:rPr lang="en-US" sz="2400" dirty="0">
                <a:solidFill>
                  <a:srgbClr val="C00000"/>
                </a:solidFill>
              </a:rPr>
              <a:t> – I</a:t>
            </a:r>
            <a:r>
              <a:rPr lang="ru-RU" sz="2400" dirty="0">
                <a:solidFill>
                  <a:srgbClr val="C00000"/>
                </a:solidFill>
              </a:rPr>
              <a:t>15     Болезни, характеризующиеся повышенным кровяным давлением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I20 – I25</a:t>
            </a:r>
            <a:r>
              <a:rPr lang="ru-RU" sz="2400" dirty="0">
                <a:solidFill>
                  <a:srgbClr val="C00000"/>
                </a:solidFill>
              </a:rPr>
              <a:t>     Ишемическая болезнь сердца</a:t>
            </a:r>
          </a:p>
          <a:p>
            <a:pPr marL="0" indent="0">
              <a:buNone/>
            </a:pPr>
            <a:r>
              <a:rPr lang="en-US" sz="2400" dirty="0"/>
              <a:t>I26 – I28</a:t>
            </a:r>
            <a:r>
              <a:rPr lang="ru-RU" sz="2400" dirty="0"/>
              <a:t>     Легочное сердце и нарушения легочного кровообращения</a:t>
            </a:r>
          </a:p>
          <a:p>
            <a:pPr marL="0" indent="0">
              <a:buNone/>
            </a:pPr>
            <a:r>
              <a:rPr lang="en-US" sz="2400" dirty="0"/>
              <a:t>I30– I52</a:t>
            </a:r>
            <a:r>
              <a:rPr lang="ru-RU" sz="2400" dirty="0"/>
              <a:t>      Другие болезни сердца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</a:rPr>
              <a:t>I60 – I69</a:t>
            </a:r>
            <a:r>
              <a:rPr lang="ru-RU" sz="2400" dirty="0">
                <a:solidFill>
                  <a:srgbClr val="C00000"/>
                </a:solidFill>
              </a:rPr>
              <a:t>     Цереброваскулярные болезни</a:t>
            </a:r>
          </a:p>
          <a:p>
            <a:pPr marL="0" indent="0">
              <a:buNone/>
            </a:pPr>
            <a:r>
              <a:rPr lang="en-US" sz="2400" dirty="0"/>
              <a:t>I70 – I79</a:t>
            </a:r>
            <a:r>
              <a:rPr lang="ru-RU" sz="2400" dirty="0"/>
              <a:t>     Болезни артерий, артериол и капилляров</a:t>
            </a:r>
          </a:p>
          <a:p>
            <a:pPr marL="0" indent="0">
              <a:buNone/>
            </a:pPr>
            <a:r>
              <a:rPr lang="en-US" sz="2400" dirty="0"/>
              <a:t>I80 – I89</a:t>
            </a:r>
            <a:r>
              <a:rPr lang="ru-RU" sz="2400" dirty="0"/>
              <a:t>     Болезни вен, лимфатических сосудов и лимфатических узлов, не      	  	     классифицированные в других рубриках</a:t>
            </a:r>
          </a:p>
          <a:p>
            <a:pPr marL="0" indent="0">
              <a:buNone/>
            </a:pPr>
            <a:r>
              <a:rPr lang="en-US" sz="2400" dirty="0"/>
              <a:t>I95 – I99</a:t>
            </a:r>
            <a:r>
              <a:rPr lang="ru-RU" sz="2400" dirty="0"/>
              <a:t>     Другие и неуточненные болезни системы кровообращения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7099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24247"/>
            <a:ext cx="10692765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Болезни, характеризующиеся повышенным кровяным давлением</a:t>
            </a: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692399"/>
            <a:ext cx="10692765" cy="5061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I10 — </a:t>
            </a:r>
            <a:r>
              <a:rPr lang="ru-RU" sz="2400" dirty="0"/>
              <a:t>Эссенциальная [первичная] гипертензия</a:t>
            </a:r>
          </a:p>
          <a:p>
            <a:pPr marL="0" indent="0">
              <a:buNone/>
            </a:pPr>
            <a:r>
              <a:rPr lang="ru-RU" sz="2400" dirty="0"/>
              <a:t>I11 — Гипертензивная болезнь сердца [гипертоническая болезнь сердца с</a:t>
            </a:r>
          </a:p>
          <a:p>
            <a:pPr marL="0" indent="0">
              <a:buNone/>
            </a:pPr>
            <a:r>
              <a:rPr lang="ru-RU" sz="2400" dirty="0"/>
              <a:t>преимущественным поражением сердца]</a:t>
            </a:r>
          </a:p>
          <a:p>
            <a:pPr marL="0" indent="0">
              <a:buNone/>
            </a:pPr>
            <a:r>
              <a:rPr lang="ru-RU" sz="2400" dirty="0"/>
              <a:t>I12 — Гипертензивная [гипертоническая] болезнь с преимущественным поражением почек</a:t>
            </a:r>
          </a:p>
          <a:p>
            <a:pPr marL="0" indent="0">
              <a:buNone/>
            </a:pPr>
            <a:r>
              <a:rPr lang="ru-RU" sz="2400" dirty="0"/>
              <a:t>I13 — Гипертензивная [гипертоническая] болезнь с преимущественным поражением сердца и почек</a:t>
            </a:r>
          </a:p>
          <a:p>
            <a:pPr marL="0" indent="0">
              <a:buNone/>
            </a:pPr>
            <a:r>
              <a:rPr lang="en-US" sz="2400" dirty="0"/>
              <a:t>I15 — </a:t>
            </a:r>
            <a:r>
              <a:rPr lang="ru-RU" sz="2400" dirty="0"/>
              <a:t>Вторичная гипертензия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3965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24247"/>
            <a:ext cx="10692765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Ишемическая болезнь сердца</a:t>
            </a: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692399"/>
            <a:ext cx="10692765" cy="5061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20</a:t>
            </a:r>
            <a:r>
              <a:rPr lang="en-US" sz="2400" dirty="0"/>
              <a:t> — </a:t>
            </a:r>
            <a:r>
              <a:rPr lang="ru-RU" sz="2400" dirty="0"/>
              <a:t>Стенокардия</a:t>
            </a:r>
          </a:p>
          <a:p>
            <a:pPr marL="0" indent="0">
              <a:buNone/>
            </a:pPr>
            <a:r>
              <a:rPr lang="ru-RU" sz="2400" dirty="0"/>
              <a:t>I21 — Острый инфаркт миокарда</a:t>
            </a:r>
          </a:p>
          <a:p>
            <a:pPr marL="0" indent="0">
              <a:buNone/>
            </a:pPr>
            <a:r>
              <a:rPr lang="ru-RU" sz="2400" dirty="0"/>
              <a:t>I22 — Повторный инфаркт миокарда</a:t>
            </a:r>
          </a:p>
          <a:p>
            <a:pPr marL="0" indent="0">
              <a:buNone/>
            </a:pPr>
            <a:r>
              <a:rPr lang="ru-RU" sz="2400" dirty="0"/>
              <a:t>I23 — Некоторые текущие осложнения острого инфаркта миокарда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24</a:t>
            </a:r>
            <a:r>
              <a:rPr lang="en-US" sz="2400" dirty="0"/>
              <a:t> — </a:t>
            </a:r>
            <a:r>
              <a:rPr lang="ru-RU" sz="2400" dirty="0"/>
              <a:t>Другие формы острой ишемической болезни сердца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25 — Хроническая ишемическая болезнь сердца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734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353CB6-9CE2-46C2-A630-036FB8053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43" y="324247"/>
            <a:ext cx="10692765" cy="1224136"/>
          </a:xfrm>
        </p:spPr>
        <p:txBody>
          <a:bodyPr>
            <a:normAutofit fontScale="90000"/>
          </a:bodyPr>
          <a:lstStyle/>
          <a:p>
            <a:pPr algn="l"/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Цереброваскулярные болезни</a:t>
            </a: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br>
              <a:rPr lang="ru-RU" sz="3600" b="1" dirty="0">
                <a:solidFill>
                  <a:srgbClr val="1F497D">
                    <a:lumMod val="75000"/>
                  </a:srgbClr>
                </a:solidFill>
              </a:rPr>
            </a:br>
            <a:r>
              <a:rPr lang="ru-RU" sz="3600" b="1" dirty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E36972-6F64-4142-9F0F-D78C5073F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043" y="1692399"/>
            <a:ext cx="10692765" cy="5061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60</a:t>
            </a:r>
            <a:r>
              <a:rPr lang="en-US" sz="2400" dirty="0"/>
              <a:t> — </a:t>
            </a:r>
            <a:r>
              <a:rPr lang="ru-RU" sz="2400" dirty="0"/>
              <a:t>Субарахноидальное кровоизлияние</a:t>
            </a:r>
          </a:p>
          <a:p>
            <a:pPr marL="0" indent="0">
              <a:buNone/>
            </a:pPr>
            <a:r>
              <a:rPr lang="ru-RU" sz="2400" dirty="0"/>
              <a:t>I61 — Внутримозговое кровоизлияние</a:t>
            </a:r>
          </a:p>
          <a:p>
            <a:pPr marL="0" indent="0">
              <a:buNone/>
            </a:pPr>
            <a:r>
              <a:rPr lang="ru-RU" sz="2400" dirty="0"/>
              <a:t>I62 — другое нетравматическое внутричерепное кровоизлияние</a:t>
            </a:r>
          </a:p>
          <a:p>
            <a:pPr marL="0" indent="0">
              <a:buNone/>
            </a:pPr>
            <a:r>
              <a:rPr lang="ru-RU" sz="2400" dirty="0"/>
              <a:t>I63 — Инфаркт мозга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64</a:t>
            </a:r>
            <a:r>
              <a:rPr lang="en-US" sz="2400" dirty="0"/>
              <a:t> — </a:t>
            </a:r>
            <a:r>
              <a:rPr lang="ru-RU" sz="2400" dirty="0"/>
              <a:t>Инсульт, не уточненный как кровоизлияние или инфаркт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65, I66 — Закупорка и стеноз, не приводящие к инфаркту мозга</a:t>
            </a:r>
          </a:p>
          <a:p>
            <a:pPr marL="0" indent="0">
              <a:buNone/>
            </a:pPr>
            <a:r>
              <a:rPr lang="en-US" sz="2400" dirty="0"/>
              <a:t>I</a:t>
            </a:r>
            <a:r>
              <a:rPr lang="ru-RU" sz="2400" dirty="0"/>
              <a:t>67 — Другие цереброваскулярные болезни</a:t>
            </a:r>
          </a:p>
          <a:p>
            <a:pPr marL="0" indent="0">
              <a:buNone/>
            </a:pPr>
            <a:r>
              <a:rPr lang="en-US" sz="2400" dirty="0"/>
              <a:t>I6</a:t>
            </a:r>
            <a:r>
              <a:rPr lang="ru-RU" sz="2400" dirty="0"/>
              <a:t>9</a:t>
            </a:r>
            <a:r>
              <a:rPr lang="en-US" sz="2400" dirty="0"/>
              <a:t> — </a:t>
            </a:r>
            <a:r>
              <a:rPr lang="ru-RU" sz="2400" dirty="0"/>
              <a:t>Последствия цереброваскулярных болезней</a:t>
            </a:r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29975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793" y="108223"/>
            <a:ext cx="11449272" cy="1152129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Структура общей заболеваемости  населения РФ, 2022 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043" y="1764295"/>
            <a:ext cx="10692765" cy="5544728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lvl="0" algn="l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endParaRPr lang="ru-RU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3593874"/>
              </p:ext>
            </p:extLst>
          </p:nvPr>
        </p:nvGraphicFramePr>
        <p:xfrm>
          <a:off x="1187897" y="1260351"/>
          <a:ext cx="9217025" cy="6048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75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/>
                </a:solidFill>
              </a:rPr>
              <a:t>Структура общей смертности населения РФ, </a:t>
            </a:r>
            <a:br>
              <a:rPr lang="ru-RU" sz="3600" b="1" dirty="0">
                <a:solidFill>
                  <a:schemeClr val="tx2"/>
                </a:solidFill>
              </a:rPr>
            </a:br>
            <a:r>
              <a:rPr lang="ru-RU" sz="3600" b="1" dirty="0">
                <a:solidFill>
                  <a:schemeClr val="tx2"/>
                </a:solidFill>
              </a:rPr>
              <a:t>2022 год*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94043" y="1764295"/>
            <a:ext cx="10692765" cy="5256696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lvl="0" algn="l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  <a:p>
            <a:pPr marL="0" lvl="0" indent="0" algn="l">
              <a:spcBef>
                <a:spcPts val="0"/>
              </a:spcBef>
              <a:buNone/>
            </a:pPr>
            <a:r>
              <a:rPr lang="ru-RU" sz="1600" i="1" dirty="0">
                <a:solidFill>
                  <a:prstClr val="black"/>
                </a:solidFill>
              </a:rPr>
              <a:t>*Здравоохранение в России, 2023</a:t>
            </a:r>
          </a:p>
          <a:p>
            <a:pPr lvl="0" algn="ctr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1400" i="1" dirty="0">
              <a:solidFill>
                <a:prstClr val="black"/>
              </a:solidFill>
            </a:endParaRPr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1449052"/>
              </p:ext>
            </p:extLst>
          </p:nvPr>
        </p:nvGraphicFramePr>
        <p:xfrm>
          <a:off x="1219480" y="1929045"/>
          <a:ext cx="10162034" cy="4299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9071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3663</TotalTime>
  <Words>1369</Words>
  <Application>Microsoft Office PowerPoint</Application>
  <PresentationFormat>Произвольный</PresentationFormat>
  <Paragraphs>218</Paragraphs>
  <Slides>24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Wingdings</vt:lpstr>
      <vt:lpstr>Тема Office</vt:lpstr>
      <vt:lpstr>Презентация PowerPoint</vt:lpstr>
      <vt:lpstr>Актуальность </vt:lpstr>
      <vt:lpstr>Национальный проект «Здравоохранение» </vt:lpstr>
      <vt:lpstr>Болезни системы кровообращения (МКБ-10) </vt:lpstr>
      <vt:lpstr> Болезни, характеризующиеся повышенным кровяным давлением  </vt:lpstr>
      <vt:lpstr>  Ишемическая болезнь сердца   </vt:lpstr>
      <vt:lpstr>  Цереброваскулярные болезни   </vt:lpstr>
      <vt:lpstr>Структура общей заболеваемости  населения РФ, 2022 </vt:lpstr>
      <vt:lpstr>Структура общей смертности населения РФ,  2022 год*</vt:lpstr>
      <vt:lpstr>Количество умерших от БСК (тыс. человек)</vt:lpstr>
      <vt:lpstr>Умершие в трудоспособном возрасте по полу и основным классам причин смерти в 2022 году (в %)*</vt:lpstr>
      <vt:lpstr>Факторы риска</vt:lpstr>
      <vt:lpstr> Наследственная предрасположенность  </vt:lpstr>
      <vt:lpstr> Повышенное АД  </vt:lpstr>
      <vt:lpstr> Дислипидемия  </vt:lpstr>
      <vt:lpstr> Гипергликемия  </vt:lpstr>
      <vt:lpstr> Нерациональное питание  </vt:lpstr>
      <vt:lpstr> Низкая физическая активность  </vt:lpstr>
      <vt:lpstr>Избыточная масса тела или ожирение</vt:lpstr>
      <vt:lpstr> Курение, избыточное потребление алкоголя  </vt:lpstr>
      <vt:lpstr> Вклад факторов риска в преждевременную смертность  </vt:lpstr>
      <vt:lpstr>Национальный проект «Здравоохранение» </vt:lpstr>
      <vt:lpstr>Заключение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эффективности обслуживания пациентов пожилого возраста в системе АПК»</dc:title>
  <cp:lastModifiedBy>RETSEPSHENastra</cp:lastModifiedBy>
  <cp:revision>392</cp:revision>
  <dcterms:modified xsi:type="dcterms:W3CDTF">2024-04-23T10:17:41Z</dcterms:modified>
</cp:coreProperties>
</file>