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301" r:id="rId2"/>
    <p:sldId id="289" r:id="rId3"/>
    <p:sldId id="257" r:id="rId4"/>
    <p:sldId id="259" r:id="rId5"/>
    <p:sldId id="268" r:id="rId6"/>
    <p:sldId id="290" r:id="rId7"/>
    <p:sldId id="263" r:id="rId8"/>
    <p:sldId id="274" r:id="rId9"/>
    <p:sldId id="271" r:id="rId10"/>
    <p:sldId id="273" r:id="rId11"/>
    <p:sldId id="277" r:id="rId12"/>
    <p:sldId id="267" r:id="rId13"/>
    <p:sldId id="275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28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6" autoAdjust="0"/>
    <p:restoredTop sz="82029" autoAdjust="0"/>
  </p:normalViewPr>
  <p:slideViewPr>
    <p:cSldViewPr>
      <p:cViewPr varScale="1">
        <p:scale>
          <a:sx n="91" d="100"/>
          <a:sy n="91" d="100"/>
        </p:scale>
        <p:origin x="130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27F2C-4E11-4155-B846-3F07B97888CC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AC7DF-21BE-4CBF-9ED5-BD6C33A49B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4100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8F8BFD4-4008-43C3-8D23-8B7595009539}" type="slidenum">
              <a:rPr lang="ru-RU" altLang="ru-RU"/>
              <a:pPr/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AC7DF-21BE-4CBF-9ED5-BD6C33A49BC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AC7DF-21BE-4CBF-9ED5-BD6C33A49BC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AC7DF-21BE-4CBF-9ED5-BD6C33A49BC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AC7DF-21BE-4CBF-9ED5-BD6C33A49BC0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AC7DF-21BE-4CBF-9ED5-BD6C33A49BC0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u="sn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AC7DF-21BE-4CBF-9ED5-BD6C33A49BC0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1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AC7DF-21BE-4CBF-9ED5-BD6C33A49BC0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AC7DF-21BE-4CBF-9ED5-BD6C33A49BC0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AC7DF-21BE-4CBF-9ED5-BD6C33A49BC0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AC7DF-21BE-4CBF-9ED5-BD6C33A49BC0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AC7DF-21BE-4CBF-9ED5-BD6C33A49BC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AC7DF-21BE-4CBF-9ED5-BD6C33A49BC0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AC7DF-21BE-4CBF-9ED5-BD6C33A49BC0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AC7DF-21BE-4CBF-9ED5-BD6C33A49BC0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AC7DF-21BE-4CBF-9ED5-BD6C33A49BC0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AC7DF-21BE-4CBF-9ED5-BD6C33A49BC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AC7DF-21BE-4CBF-9ED5-BD6C33A49BC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AC7DF-21BE-4CBF-9ED5-BD6C33A49BC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AC7DF-21BE-4CBF-9ED5-BD6C33A49BC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1" u="sng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AC7DF-21BE-4CBF-9ED5-BD6C33A49BC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u="sn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AC7DF-21BE-4CBF-9ED5-BD6C33A49BC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AC7DF-21BE-4CBF-9ED5-BD6C33A49BC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777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58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215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85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896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45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416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393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871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331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719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453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331913" y="333375"/>
            <a:ext cx="7632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b="1">
                <a:latin typeface="Calibri" pitchFamily="34" charset="0"/>
              </a:rPr>
              <a:t>ГБПОУ  «Самарский медицинский колледж им. Н. Ляпиной»</a:t>
            </a:r>
            <a:endParaRPr lang="ru-RU" altLang="ru-RU" b="1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2822600" y="5000636"/>
            <a:ext cx="533710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/>
            <a:endParaRPr lang="ru-RU" altLang="ru-RU" b="1" dirty="0">
              <a:latin typeface="Calibri" pitchFamily="34" charset="0"/>
            </a:endParaRPr>
          </a:p>
          <a:p>
            <a:pPr algn="r"/>
            <a:r>
              <a:rPr lang="ru-RU" altLang="ru-RU" dirty="0" err="1">
                <a:latin typeface="Arial" charset="0"/>
                <a:ea typeface="Calibri" pitchFamily="34" charset="0"/>
              </a:rPr>
              <a:t>Гладунова</a:t>
            </a:r>
            <a:r>
              <a:rPr lang="ru-RU" altLang="ru-RU" dirty="0">
                <a:latin typeface="Arial" charset="0"/>
                <a:ea typeface="Calibri" pitchFamily="34" charset="0"/>
              </a:rPr>
              <a:t> Анна Владимировна </a:t>
            </a:r>
            <a:r>
              <a:rPr lang="ru-RU" altLang="ru-RU" dirty="0">
                <a:latin typeface="Calibri" pitchFamily="34" charset="0"/>
              </a:rPr>
              <a:t>– преподаватель  </a:t>
            </a:r>
          </a:p>
          <a:p>
            <a:pPr algn="r" eaLnBrk="1" hangingPunct="1"/>
            <a:r>
              <a:rPr lang="ru-RU" altLang="ru-RU" dirty="0">
                <a:latin typeface="Calibri" pitchFamily="34" charset="0"/>
              </a:rPr>
              <a:t> ГБПОУ «СМК им. </a:t>
            </a:r>
            <a:r>
              <a:rPr lang="ru-RU" altLang="ru-RU" dirty="0" err="1">
                <a:latin typeface="Calibri" pitchFamily="34" charset="0"/>
              </a:rPr>
              <a:t>Н.Ляпиной</a:t>
            </a:r>
            <a:r>
              <a:rPr lang="ru-RU" altLang="ru-RU" dirty="0">
                <a:latin typeface="Calibri" pitchFamily="34" charset="0"/>
              </a:rPr>
              <a:t>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596" y="1916832"/>
            <a:ext cx="8286808" cy="2185214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defRPr/>
            </a:pPr>
            <a:r>
              <a:rPr lang="ru-RU" sz="3200" b="1" dirty="0"/>
              <a:t>Дислипидемия – важнейший предиктор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  <a:defRPr/>
            </a:pPr>
            <a:r>
              <a:rPr lang="ru-RU" sz="3200" b="1" dirty="0"/>
              <a:t> развития сердечно–сосудистых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  <a:defRPr/>
            </a:pPr>
            <a:r>
              <a:rPr lang="ru-RU" sz="3200" b="1" dirty="0"/>
              <a:t>заболеваний</a:t>
            </a:r>
            <a:endParaRPr lang="ru-RU" sz="3200" b="1" cap="all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  <p:pic>
        <p:nvPicPr>
          <p:cNvPr id="3077" name="Рисунок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0"/>
            <a:ext cx="1730375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1430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Диагностика семейной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гиперхолестеринемии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7467600" cy="4616588"/>
          </a:xfrm>
        </p:spPr>
        <p:txBody>
          <a:bodyPr>
            <a:normAutofit/>
          </a:bodyPr>
          <a:lstStyle/>
          <a:p>
            <a:pPr marL="357188" indent="-35718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/>
              <a:t>Сбор анамнеза</a:t>
            </a:r>
          </a:p>
          <a:p>
            <a:pPr marL="357188" indent="-35718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 err="1"/>
              <a:t>Физикальное</a:t>
            </a:r>
            <a:r>
              <a:rPr lang="ru-RU" sz="2400" dirty="0"/>
              <a:t> обследование</a:t>
            </a:r>
          </a:p>
          <a:p>
            <a:pPr marL="357188" indent="-35718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/>
              <a:t>Лабораторные тесты - </a:t>
            </a:r>
            <a:r>
              <a:rPr lang="ru-RU" sz="2400" dirty="0" err="1"/>
              <a:t>липидограмма</a:t>
            </a:r>
            <a:endParaRPr lang="ru-RU" sz="2400" dirty="0"/>
          </a:p>
          <a:p>
            <a:pPr marL="357188" indent="-35718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/>
              <a:t>Генетические исследования</a:t>
            </a:r>
          </a:p>
          <a:p>
            <a:pPr marL="357188" indent="-35718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/>
              <a:t>Дополнительные исследования: </a:t>
            </a:r>
            <a:endParaRPr lang="ru-RU" sz="2400" dirty="0" smtClean="0"/>
          </a:p>
          <a:p>
            <a:pPr indent="36512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536575" algn="l"/>
              </a:tabLst>
            </a:pPr>
            <a:r>
              <a:rPr lang="ru-RU" sz="2400" dirty="0" smtClean="0"/>
              <a:t>эхокардиограмма </a:t>
            </a:r>
            <a:r>
              <a:rPr lang="ru-RU" sz="2400" dirty="0"/>
              <a:t>или </a:t>
            </a:r>
            <a:r>
              <a:rPr lang="ru-RU" sz="2400" dirty="0" err="1"/>
              <a:t>коронарография</a:t>
            </a: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886700" cy="1325563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Скрининг на дислипидемию рекомендован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87375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b="1" dirty="0" smtClean="0"/>
              <a:t> Мужчинам </a:t>
            </a:r>
            <a:r>
              <a:rPr lang="ru-RU" b="1" dirty="0"/>
              <a:t>в возрасте 40 лет и </a:t>
            </a:r>
            <a:r>
              <a:rPr lang="ru-RU" b="1" dirty="0" smtClean="0"/>
              <a:t>старше, женщинам </a:t>
            </a:r>
            <a:r>
              <a:rPr lang="ru-RU" b="1" dirty="0"/>
              <a:t>в возрасте старше 50 лет или после наступления менопаузы</a:t>
            </a:r>
          </a:p>
          <a:p>
            <a:pPr marL="4763" indent="263525">
              <a:buFont typeface="Wingdings" pitchFamily="2" charset="2"/>
              <a:buChar char="Ø"/>
            </a:pPr>
            <a:r>
              <a:rPr lang="ru-RU" b="1" dirty="0" smtClean="0"/>
              <a:t>Пациентам с :</a:t>
            </a:r>
            <a:endParaRPr lang="ru-RU" b="1" dirty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сердечно </a:t>
            </a:r>
            <a:r>
              <a:rPr lang="ru-RU" dirty="0"/>
              <a:t>- сосудистой патологией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хроническими </a:t>
            </a:r>
            <a:r>
              <a:rPr lang="ru-RU" dirty="0"/>
              <a:t>аутоиммунными воспалительными заболеваниями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эндокринной </a:t>
            </a:r>
            <a:r>
              <a:rPr lang="ru-RU" dirty="0"/>
              <a:t>патологией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/>
              <a:t>хронической болезнью почек 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хроническими </a:t>
            </a:r>
            <a:r>
              <a:rPr lang="ru-RU" dirty="0"/>
              <a:t>заболеваниями печени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о</a:t>
            </a:r>
            <a:r>
              <a:rPr lang="ru-RU" dirty="0" smtClean="0"/>
              <a:t>жирением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/>
              <a:t> Пациентам при</a:t>
            </a:r>
            <a:r>
              <a:rPr lang="ru-RU" dirty="0" smtClean="0"/>
              <a:t>:</a:t>
            </a:r>
            <a:endParaRPr lang="ru-RU" dirty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/>
              <a:t>подозрении на наследственные формы </a:t>
            </a:r>
            <a:r>
              <a:rPr lang="ru-RU" dirty="0" err="1"/>
              <a:t>дислипидемий</a:t>
            </a:r>
            <a:endParaRPr lang="ru-RU" dirty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отягощенном </a:t>
            </a:r>
            <a:r>
              <a:rPr lang="ru-RU" dirty="0"/>
              <a:t>анамнезе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01122" cy="939784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Правила подготовки к исследованию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липидограммы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7467600" cy="4759464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2400" dirty="0"/>
              <a:t>До проведения исследования придерживаться привычного образа жизни</a:t>
            </a:r>
            <a:r>
              <a:rPr lang="ru-RU" sz="2400" dirty="0" smtClean="0"/>
              <a:t>.</a:t>
            </a:r>
            <a:endParaRPr lang="ru-RU" sz="2400" dirty="0"/>
          </a:p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2400" dirty="0"/>
              <a:t>За сутки до сдачи крови воздержаться от употребления алкоголя и курения</a:t>
            </a:r>
            <a:r>
              <a:rPr lang="ru-RU" sz="2400" dirty="0" smtClean="0"/>
              <a:t>.</a:t>
            </a:r>
            <a:endParaRPr lang="ru-RU" sz="2400" dirty="0"/>
          </a:p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2400" dirty="0"/>
              <a:t> Кровь сдаётся натощак, минимум через 12 часов после последнего приёма пищи.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Исследование липидного профиля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615262" cy="564357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/>
              <a:t>Коэффициент </a:t>
            </a:r>
            <a:r>
              <a:rPr lang="ru-RU" b="1" dirty="0" err="1"/>
              <a:t>атерогенности</a:t>
            </a:r>
            <a:r>
              <a:rPr lang="ru-RU" b="1" dirty="0"/>
              <a:t> </a:t>
            </a:r>
            <a:r>
              <a:rPr lang="ru-RU" b="1" dirty="0" smtClean="0"/>
              <a:t>повышается при</a:t>
            </a:r>
            <a:r>
              <a:rPr lang="ru-RU" dirty="0" smtClean="0"/>
              <a:t>:</a:t>
            </a:r>
            <a:endParaRPr lang="ru-RU" dirty="0"/>
          </a:p>
          <a:p>
            <a:pPr marL="357188" indent="-357188" algn="just">
              <a:buFont typeface="Wingdings" panose="05000000000000000000" pitchFamily="2" charset="2"/>
              <a:buChar char="Ø"/>
            </a:pPr>
            <a:r>
              <a:rPr lang="ru-RU" dirty="0" smtClean="0"/>
              <a:t> беременности</a:t>
            </a:r>
            <a:endParaRPr lang="ru-RU" dirty="0"/>
          </a:p>
          <a:p>
            <a:pPr marL="357188" indent="-357188" algn="just">
              <a:buFont typeface="Wingdings" panose="05000000000000000000" pitchFamily="2" charset="2"/>
              <a:buChar char="Ø"/>
            </a:pPr>
            <a:r>
              <a:rPr lang="ru-RU" dirty="0"/>
              <a:t> </a:t>
            </a:r>
            <a:r>
              <a:rPr lang="ru-RU" dirty="0" smtClean="0"/>
              <a:t>употреблении </a:t>
            </a:r>
            <a:r>
              <a:rPr lang="ru-RU" dirty="0"/>
              <a:t>накануне пищи, содержащий животные жиры </a:t>
            </a:r>
          </a:p>
          <a:p>
            <a:pPr marL="357188" indent="-357188" algn="just">
              <a:buFont typeface="Wingdings" panose="05000000000000000000" pitchFamily="2" charset="2"/>
              <a:buChar char="Ø"/>
            </a:pPr>
            <a:r>
              <a:rPr lang="ru-RU" dirty="0" smtClean="0"/>
              <a:t>курении </a:t>
            </a:r>
            <a:r>
              <a:rPr lang="ru-RU" dirty="0"/>
              <a:t>непосредственно перед сдачей крови</a:t>
            </a:r>
          </a:p>
          <a:p>
            <a:pPr marL="357188" indent="-357188" algn="just">
              <a:buFont typeface="Wingdings" panose="05000000000000000000" pitchFamily="2" charset="2"/>
              <a:buChar char="Ø"/>
            </a:pPr>
            <a:r>
              <a:rPr lang="ru-RU" dirty="0" smtClean="0"/>
              <a:t>длительном </a:t>
            </a:r>
            <a:r>
              <a:rPr lang="ru-RU" dirty="0"/>
              <a:t>голодании</a:t>
            </a:r>
          </a:p>
          <a:p>
            <a:pPr marL="357188" indent="-357188" algn="just">
              <a:buFont typeface="Wingdings" panose="05000000000000000000" pitchFamily="2" charset="2"/>
              <a:buChar char="Ø"/>
            </a:pPr>
            <a:r>
              <a:rPr lang="ru-RU" dirty="0" smtClean="0"/>
              <a:t>приёме </a:t>
            </a:r>
            <a:r>
              <a:rPr lang="ru-RU" dirty="0"/>
              <a:t>отдельных препаратов</a:t>
            </a:r>
          </a:p>
          <a:p>
            <a:pPr marL="0" indent="0" algn="just">
              <a:buNone/>
            </a:pPr>
            <a:r>
              <a:rPr lang="ru-RU" dirty="0"/>
              <a:t> </a:t>
            </a:r>
          </a:p>
          <a:p>
            <a:pPr marL="0" indent="0" algn="just">
              <a:buNone/>
            </a:pPr>
            <a:r>
              <a:rPr lang="ru-RU" b="1" dirty="0"/>
              <a:t>Коэффициент </a:t>
            </a:r>
            <a:r>
              <a:rPr lang="ru-RU" b="1" dirty="0" err="1"/>
              <a:t>атерогенности</a:t>
            </a:r>
            <a:r>
              <a:rPr lang="ru-RU" b="1" dirty="0"/>
              <a:t> </a:t>
            </a:r>
            <a:r>
              <a:rPr lang="ru-RU" b="1" dirty="0" smtClean="0"/>
              <a:t>понижается при</a:t>
            </a:r>
            <a:r>
              <a:rPr lang="ru-RU" dirty="0" smtClean="0"/>
              <a:t>: </a:t>
            </a:r>
            <a:endParaRPr lang="ru-RU" dirty="0"/>
          </a:p>
          <a:p>
            <a:pPr marL="357188" indent="-357188" algn="just">
              <a:buFont typeface="Wingdings" panose="05000000000000000000" pitchFamily="2" charset="2"/>
              <a:buChar char="Ø"/>
            </a:pPr>
            <a:r>
              <a:rPr lang="ru-RU" dirty="0"/>
              <a:t> </a:t>
            </a:r>
            <a:r>
              <a:rPr lang="ru-RU" dirty="0" smtClean="0"/>
              <a:t>повышенной </a:t>
            </a:r>
            <a:r>
              <a:rPr lang="ru-RU" dirty="0"/>
              <a:t>физической нагрузке</a:t>
            </a:r>
          </a:p>
          <a:p>
            <a:pPr marL="357188" indent="-357188" algn="just">
              <a:buFont typeface="Wingdings" panose="05000000000000000000" pitchFamily="2" charset="2"/>
              <a:buChar char="Ø"/>
            </a:pPr>
            <a:r>
              <a:rPr lang="ru-RU" dirty="0"/>
              <a:t> </a:t>
            </a:r>
            <a:r>
              <a:rPr lang="ru-RU" dirty="0" smtClean="0"/>
              <a:t>приёме </a:t>
            </a:r>
            <a:r>
              <a:rPr lang="ru-RU" dirty="0"/>
              <a:t>противогрибковых лекарственных препаратов, эстрогенов, </a:t>
            </a:r>
            <a:r>
              <a:rPr lang="ru-RU" dirty="0" err="1"/>
              <a:t>статинов</a:t>
            </a:r>
            <a:r>
              <a:rPr lang="ru-RU" dirty="0"/>
              <a:t>, некоторых видов антибиотиков и пр.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7424766" cy="79690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Холестерин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4873752"/>
          </a:xfrm>
        </p:spPr>
        <p:txBody>
          <a:bodyPr>
            <a:normAutofit/>
          </a:bodyPr>
          <a:lstStyle/>
          <a:p>
            <a:pPr marL="273050" indent="-273050" algn="just">
              <a:buFont typeface="Wingdings" panose="05000000000000000000" pitchFamily="2" charset="2"/>
              <a:buChar char="§"/>
            </a:pPr>
            <a:r>
              <a:rPr lang="ru-RU" sz="2400" dirty="0"/>
              <a:t>Это жироподобное вещество, нерастворимое в воде, поэтому доставляется к тканям   белками-транспортерами –липопротеинами. </a:t>
            </a:r>
          </a:p>
          <a:p>
            <a:pPr marL="273050" indent="-273050" algn="just">
              <a:buFont typeface="Wingdings" panose="05000000000000000000" pitchFamily="2" charset="2"/>
              <a:buChar char="§"/>
            </a:pPr>
            <a:endParaRPr lang="ru-RU" sz="2400" dirty="0"/>
          </a:p>
          <a:p>
            <a:pPr marL="273050" indent="-273050" algn="just">
              <a:buFont typeface="Wingdings" panose="05000000000000000000" pitchFamily="2" charset="2"/>
              <a:buChar char="§"/>
            </a:pPr>
            <a:r>
              <a:rPr lang="ru-RU" sz="2400" dirty="0"/>
              <a:t>80% холестерина вырабатывается в печени, 20% поступает с пищей. </a:t>
            </a:r>
          </a:p>
          <a:p>
            <a:pPr marL="273050" indent="-273050" algn="just">
              <a:buFont typeface="Wingdings" panose="05000000000000000000" pitchFamily="2" charset="2"/>
              <a:buChar char="§"/>
            </a:pPr>
            <a:endParaRPr lang="ru-RU" sz="2400" dirty="0"/>
          </a:p>
          <a:p>
            <a:pPr marL="273050" indent="-273050" algn="just">
              <a:buFont typeface="Wingdings" panose="05000000000000000000" pitchFamily="2" charset="2"/>
              <a:buChar char="§"/>
            </a:pPr>
            <a:r>
              <a:rPr lang="ru-RU" sz="2400" dirty="0"/>
              <a:t>Показатель ОХ – отражает совокупность всех фракций холестерина, циркулирующих в крови.</a:t>
            </a:r>
          </a:p>
          <a:p>
            <a:pPr marL="0" indent="0" algn="just"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489700" cy="669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58204" cy="11430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Липопротеины очень низкой плотности (ЛПОНП)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186766" cy="4545150"/>
          </a:xfrm>
        </p:spPr>
        <p:txBody>
          <a:bodyPr>
            <a:normAutofit/>
          </a:bodyPr>
          <a:lstStyle/>
          <a:p>
            <a:pPr marL="273050" indent="-273050" algn="just">
              <a:buFont typeface="Wingdings" panose="05000000000000000000" pitchFamily="2" charset="2"/>
              <a:buChar char="§"/>
            </a:pPr>
            <a:r>
              <a:rPr lang="ru-RU" sz="2400" dirty="0"/>
              <a:t>Являются предшественниками ЛПНП.</a:t>
            </a:r>
          </a:p>
          <a:p>
            <a:pPr marL="0" indent="0" algn="just">
              <a:buNone/>
            </a:pPr>
            <a:endParaRPr lang="ru-RU" sz="2400" dirty="0"/>
          </a:p>
          <a:p>
            <a:pPr marL="273050" indent="-273050" algn="just">
              <a:buFont typeface="Wingdings" panose="05000000000000000000" pitchFamily="2" charset="2"/>
              <a:buChar char="§"/>
            </a:pPr>
            <a:r>
              <a:rPr lang="ru-RU" sz="2400" dirty="0"/>
              <a:t>ЛПОНП осуществляют транспорт жиров из печени в ткани организма и участвуют в формировании атеросклеротических бляшек. </a:t>
            </a:r>
          </a:p>
          <a:p>
            <a:pPr marL="0" indent="0" algn="just">
              <a:buNone/>
            </a:pPr>
            <a:endParaRPr lang="ru-RU" sz="2400" dirty="0"/>
          </a:p>
          <a:p>
            <a:pPr marL="273050" indent="-273050" algn="just">
              <a:buFont typeface="Wingdings" panose="05000000000000000000" pitchFamily="2" charset="2"/>
              <a:buChar char="§"/>
            </a:pPr>
            <a:r>
              <a:rPr lang="ru-RU" sz="2400" dirty="0"/>
              <a:t>У людей, страдающих сахарным диабетом, ЛПОНП ускоряют процесс развития атеросклероза.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1430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Липопротеины промежуточной плотности (ЛППП)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043890" cy="4688026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Переходная форма между ЛПВП и ЛПНП, входят в группу </a:t>
            </a:r>
            <a:r>
              <a:rPr lang="ru-RU" sz="2400" dirty="0" err="1"/>
              <a:t>атерогенной</a:t>
            </a:r>
            <a:r>
              <a:rPr lang="ru-RU" sz="2400" dirty="0"/>
              <a:t> фракции холестерина. </a:t>
            </a:r>
          </a:p>
          <a:p>
            <a:pPr algn="just">
              <a:buNone/>
            </a:pPr>
            <a:endParaRPr lang="ru-RU" sz="2400" dirty="0"/>
          </a:p>
          <a:p>
            <a:pPr algn="just"/>
            <a:r>
              <a:rPr lang="ru-RU" sz="2400" dirty="0"/>
              <a:t>Исследование используется для оценки  риска развития атеросклероза.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429684" cy="143985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Холестерин, не связанный с липопротеинами высокой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плотности (не-ЛПВП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3116"/>
            <a:ext cx="8643998" cy="4473712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Сумма всех атерогенных фракций холестерина (ЛПНП + ЛПОНП + ЛППП + </a:t>
            </a:r>
            <a:r>
              <a:rPr lang="ru-RU" sz="2400" dirty="0" smtClean="0"/>
              <a:t>ЛП(А)). </a:t>
            </a:r>
            <a:endParaRPr lang="ru-RU" sz="2400" dirty="0"/>
          </a:p>
          <a:p>
            <a:pPr algn="just"/>
            <a:endParaRPr lang="ru-RU" sz="2400" dirty="0"/>
          </a:p>
          <a:p>
            <a:pPr algn="just"/>
            <a:r>
              <a:rPr lang="ru-RU" sz="2400" dirty="0"/>
              <a:t>Данный показатель позволяет качественно контролировать лечение при легком и умеренном повышении уровня триглицеридов.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Липопротеин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(А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) 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115328" cy="4759464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Атерогенная молекула, сходная с ЛПНП. Исследование на липопротеин (А) проводится при неэффективности лечения дислипидемий.</a:t>
            </a:r>
          </a:p>
          <a:p>
            <a:pPr algn="just">
              <a:buNone/>
            </a:pPr>
            <a:endParaRPr lang="ru-RU" sz="2400" dirty="0"/>
          </a:p>
          <a:p>
            <a:pPr algn="just"/>
            <a:r>
              <a:rPr lang="ru-RU" sz="2400" dirty="0"/>
              <a:t>Его повышенная концентрация ассоциирована с увеличенным риском развития сердечно - сосудистых заболеваний вне зависимости от уровня других </a:t>
            </a:r>
            <a:r>
              <a:rPr lang="ru-RU" sz="2400" dirty="0" err="1"/>
              <a:t>атерогенных</a:t>
            </a:r>
            <a:r>
              <a:rPr lang="ru-RU" sz="2400" dirty="0"/>
              <a:t> фракций холестерина.</a:t>
            </a:r>
            <a:br>
              <a:rPr lang="ru-RU" sz="2400" dirty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Актуальность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043890" cy="4873752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1200"/>
              </a:spcAft>
            </a:pPr>
            <a:r>
              <a:rPr lang="ru-RU" sz="2400" dirty="0"/>
              <a:t>Дислипидемия является глобальной медицинской и экономической проблемой и одним из ключевых факторов риска сердечно - сосудистых заболеваний. </a:t>
            </a:r>
          </a:p>
          <a:p>
            <a:pPr algn="just">
              <a:spcAft>
                <a:spcPts val="1200"/>
              </a:spcAft>
            </a:pPr>
            <a:r>
              <a:rPr lang="ru-RU" sz="2400" dirty="0"/>
              <a:t>Дислипидемия включает широкий спектр нарушений.</a:t>
            </a:r>
          </a:p>
          <a:p>
            <a:pPr algn="just">
              <a:spcAft>
                <a:spcPts val="1200"/>
              </a:spcAft>
            </a:pPr>
            <a:r>
              <a:rPr lang="ru-RU" sz="2400" dirty="0"/>
              <a:t>Семейная </a:t>
            </a:r>
            <a:r>
              <a:rPr lang="ru-RU" sz="2400" dirty="0" err="1"/>
              <a:t>гиперхолестеринемия</a:t>
            </a:r>
            <a:r>
              <a:rPr lang="ru-RU" sz="2400" dirty="0"/>
              <a:t> — одно из наиболее опасных заболеваний, приводящих к преждевременным </a:t>
            </a:r>
            <a:r>
              <a:rPr lang="ru-RU" sz="2400" dirty="0" err="1"/>
              <a:t>сердечно-сосудистым</a:t>
            </a:r>
            <a:r>
              <a:rPr lang="ru-RU" sz="2400" dirty="0"/>
              <a:t> патологиям и ранней смертности.</a:t>
            </a:r>
          </a:p>
          <a:p>
            <a:pPr algn="just">
              <a:spcAft>
                <a:spcPts val="1200"/>
              </a:spcAft>
            </a:pPr>
            <a:r>
              <a:rPr lang="ru-RU" sz="2400" dirty="0"/>
              <a:t>Дислипидемия - одна из основных причин атеросклероза.</a:t>
            </a:r>
            <a:endParaRPr lang="ru-RU" sz="2400" i="1" dirty="0"/>
          </a:p>
          <a:p>
            <a:pPr algn="just">
              <a:spcAft>
                <a:spcPts val="1200"/>
              </a:spcAft>
            </a:pPr>
            <a:r>
              <a:rPr lang="ru-RU" sz="2400" dirty="0"/>
              <a:t>Важную роль в процессе выявления нарушений липидного обмена,  адаптации пациента к данному состоянию играет медицинская сестра.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Триглицериды (ТГ)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186766" cy="5045216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2400" dirty="0"/>
              <a:t>Основной источник энергии в организме. 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2400" dirty="0"/>
              <a:t>Поступают с пищей, а также образуются в кишечнике, печени и жировой ткани. 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2400" dirty="0"/>
              <a:t>ТГ депонируются в ткани при малоподвижном образе жизни и избыточном потреблении калорий.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2400" dirty="0"/>
              <a:t>Транспортируются  ЛПОНП.</a:t>
            </a:r>
          </a:p>
        </p:txBody>
      </p:sp>
      <p:pic>
        <p:nvPicPr>
          <p:cNvPr id="4098" name="Picture 2" descr="C:\Users\1\Desktop\trigliceridy-povysh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149080"/>
            <a:ext cx="3500430" cy="22227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Принцип анализа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липидограммы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84248"/>
            <a:ext cx="8358246" cy="4087958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2400" dirty="0"/>
              <a:t>ОХ, ТГ, ЛПВП - измеряются в сыворотке крови.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endParaRPr lang="ru-RU" sz="2400" dirty="0"/>
          </a:p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2400" dirty="0"/>
              <a:t>ЛПНП = ОХ - ЛПВП - (ТГ: 2,2),  </a:t>
            </a:r>
            <a:r>
              <a:rPr lang="ru-RU" sz="2400" dirty="0" err="1"/>
              <a:t>ммоль</a:t>
            </a:r>
            <a:r>
              <a:rPr lang="ru-RU" sz="2400" dirty="0"/>
              <a:t>/л – </a:t>
            </a:r>
            <a:r>
              <a:rPr lang="ru-RU" sz="2400" dirty="0" smtClean="0"/>
              <a:t>расчетная </a:t>
            </a:r>
            <a:r>
              <a:rPr lang="ru-RU" sz="2400" dirty="0"/>
              <a:t>формула.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Тактика медицинской сестры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69974"/>
            <a:ext cx="8329642" cy="4688026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2400" dirty="0"/>
              <a:t>Индивидуальный подход к пациенту</a:t>
            </a:r>
            <a:r>
              <a:rPr lang="ru-RU" sz="2400" dirty="0" smtClean="0"/>
              <a:t>.</a:t>
            </a:r>
            <a:endParaRPr lang="ru-RU" sz="2400" dirty="0"/>
          </a:p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2400" dirty="0"/>
              <a:t>Мониторинг состояния здоровья</a:t>
            </a:r>
            <a:r>
              <a:rPr lang="ru-RU" sz="2400" dirty="0" smtClean="0"/>
              <a:t>.</a:t>
            </a:r>
            <a:endParaRPr lang="ru-RU" sz="2400" dirty="0"/>
          </a:p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2400" dirty="0"/>
              <a:t>Формирование здорового образа жизни.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endParaRPr lang="ru-RU" sz="2400" dirty="0"/>
          </a:p>
          <a:p>
            <a:pPr>
              <a:buNone/>
            </a:pP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аключение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98470"/>
            <a:ext cx="7929618" cy="475948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2400" dirty="0"/>
              <a:t>Болезни системы кровообращения - основная причина смертности в России и в мире.</a:t>
            </a: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2400" dirty="0"/>
              <a:t>Основой заболевания является </a:t>
            </a:r>
            <a:r>
              <a:rPr lang="ru-RU" sz="2400" dirty="0" err="1"/>
              <a:t>дислипидемия</a:t>
            </a:r>
            <a:r>
              <a:rPr lang="ru-RU" sz="2400" dirty="0"/>
              <a:t>.</a:t>
            </a: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2400" dirty="0"/>
              <a:t>Регулярный мониторинг состояния пациента, контроль артериального давления, помощь в приеме лекарств, а также психологическая поддержка – важные аспекты сестринской деятельности, которые способствуют улучшению качества жизни пациентов с дислипидемией.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7467600" cy="439718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Дислипидемия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00108"/>
            <a:ext cx="7758138" cy="5429288"/>
          </a:xfrm>
        </p:spPr>
        <p:txBody>
          <a:bodyPr/>
          <a:lstStyle/>
          <a:p>
            <a:pPr algn="just">
              <a:spcAft>
                <a:spcPts val="1200"/>
              </a:spcAft>
            </a:pPr>
            <a:r>
              <a:rPr lang="ru-RU" i="1" dirty="0"/>
              <a:t>   </a:t>
            </a:r>
            <a:r>
              <a:rPr lang="ru-RU" sz="2400" dirty="0"/>
              <a:t>Это нарушение липидного обмена, при котором концентрации липидов и липопротеидов крови выходят за пределы нормального соотношения отдельных фракций.</a:t>
            </a:r>
          </a:p>
          <a:p>
            <a:pPr>
              <a:buNone/>
            </a:pPr>
            <a:r>
              <a:rPr lang="ru-RU" b="1" dirty="0"/>
              <a:t>Показатели липидного обмена: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3071810"/>
          <a:ext cx="7358114" cy="3263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436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4790">
                <a:tc>
                  <a:txBody>
                    <a:bodyPr/>
                    <a:lstStyle/>
                    <a:p>
                      <a:r>
                        <a:rPr lang="ru-RU" dirty="0"/>
                        <a:t>Показатель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Референсные значения (</a:t>
                      </a:r>
                      <a:r>
                        <a:rPr kumimoji="0" lang="ru-RU" b="1" i="0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ммоль</a:t>
                      </a:r>
                      <a:r>
                        <a:rPr kumimoji="0" lang="ru-RU" b="1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/л)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ОХ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 5,5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ЛПВП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мужчины &gt; 1,0, женщины &gt; 1,2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ЛПНП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 3,0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ЛПОНП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 0,8 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ЛП(а)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&lt; 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/>
                        <a:t>не-ЛВП</a:t>
                      </a:r>
                      <a:r>
                        <a:rPr lang="ru-RU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 3,4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ТГ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 1,7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ИА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32656"/>
            <a:ext cx="7467600" cy="582594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Формы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дислипидемии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7574712"/>
              </p:ext>
            </p:extLst>
          </p:nvPr>
        </p:nvGraphicFramePr>
        <p:xfrm>
          <a:off x="357158" y="1142984"/>
          <a:ext cx="8429684" cy="5286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9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0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9413">
                <a:tc>
                  <a:txBody>
                    <a:bodyPr/>
                    <a:lstStyle/>
                    <a:p>
                      <a:r>
                        <a:rPr lang="ru-RU" sz="1800" dirty="0"/>
                        <a:t>Форма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Причины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0196">
                <a:tc>
                  <a:txBody>
                    <a:bodyPr/>
                    <a:lstStyle/>
                    <a:p>
                      <a:r>
                        <a:rPr lang="ru-RU" sz="1800" b="1" dirty="0"/>
                        <a:t>Первичная</a:t>
                      </a:r>
                      <a:r>
                        <a:rPr lang="ru-RU" sz="1800" dirty="0"/>
                        <a:t> - обусловлена мутациями генов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наследование аномального гена, отвечающего за синтез холестерина.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0490">
                <a:tc>
                  <a:txBody>
                    <a:bodyPr/>
                    <a:lstStyle/>
                    <a:p>
                      <a:r>
                        <a:rPr lang="ru-RU" sz="1800" b="1" dirty="0"/>
                        <a:t>Вторичная</a:t>
                      </a:r>
                      <a:r>
                        <a:rPr lang="ru-RU" sz="1800" dirty="0"/>
                        <a:t> - развивается вследствие некоторых заболеваний и образа жизни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гипотиреоз</a:t>
                      </a:r>
                    </a:p>
                    <a:p>
                      <a:r>
                        <a:rPr kumimoji="0" lang="ru-RU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сахарный диабет</a:t>
                      </a:r>
                    </a:p>
                    <a:p>
                      <a:r>
                        <a:rPr kumimoji="0" lang="ru-RU" sz="1800" b="0" i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обструктивные</a:t>
                      </a:r>
                      <a:r>
                        <a:rPr kumimoji="0" lang="ru-RU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заболевания печени</a:t>
                      </a:r>
                    </a:p>
                    <a:p>
                      <a:r>
                        <a:rPr kumimoji="0" lang="ru-RU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прием  отдельных</a:t>
                      </a:r>
                      <a:r>
                        <a:rPr kumimoji="0" lang="ru-RU" sz="18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лекарственных препаратов</a:t>
                      </a:r>
                    </a:p>
                    <a:p>
                      <a:r>
                        <a:rPr kumimoji="0" lang="ru-RU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гиподинамия</a:t>
                      </a:r>
                    </a:p>
                    <a:p>
                      <a:r>
                        <a:rPr kumimoji="0" lang="ru-RU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избыточный </a:t>
                      </a:r>
                      <a:r>
                        <a:rPr kumimoji="0" lang="ru-RU" sz="1800" b="0" i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калораж</a:t>
                      </a:r>
                      <a:r>
                        <a:rPr kumimoji="0" lang="ru-RU" sz="18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рационе</a:t>
                      </a:r>
                    </a:p>
                    <a:p>
                      <a:r>
                        <a:rPr kumimoji="0" lang="ru-RU" sz="18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курение</a:t>
                      </a:r>
                    </a:p>
                    <a:p>
                      <a:r>
                        <a:rPr kumimoji="0" lang="ru-RU" sz="18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прием алкоголя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6313">
                <a:tc>
                  <a:txBody>
                    <a:bodyPr/>
                    <a:lstStyle/>
                    <a:p>
                      <a:r>
                        <a:rPr lang="ru-RU" sz="1800" b="1" dirty="0"/>
                        <a:t>Алиментарная - </a:t>
                      </a:r>
                      <a:r>
                        <a:rPr lang="ru-RU" sz="1800" dirty="0"/>
                        <a:t>развивается при избыточном употреблении в пищу животных жиров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транзиторная  </a:t>
                      </a:r>
                      <a:r>
                        <a:rPr kumimoji="0" lang="ru-RU" sz="1800" b="0" i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гиперхолестеринемия</a:t>
                      </a:r>
                      <a:endParaRPr kumimoji="0" lang="ru-RU" sz="1800" b="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постоянная </a:t>
                      </a:r>
                      <a:r>
                        <a:rPr kumimoji="0" lang="ru-RU" sz="1800" b="0" i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гиперхолестеринемия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Характер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дислипидемии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882377"/>
              </p:ext>
            </p:extLst>
          </p:nvPr>
        </p:nvGraphicFramePr>
        <p:xfrm>
          <a:off x="628650" y="1825624"/>
          <a:ext cx="7886700" cy="32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816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7831">
                <a:tc>
                  <a:txBody>
                    <a:bodyPr/>
                    <a:lstStyle/>
                    <a:p>
                      <a:r>
                        <a:rPr lang="ru-RU" sz="1800" dirty="0"/>
                        <a:t>Характер </a:t>
                      </a:r>
                    </a:p>
                  </a:txBody>
                  <a:tcPr marL="96572" marR="96572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Причины </a:t>
                      </a:r>
                    </a:p>
                  </a:txBody>
                  <a:tcPr marL="96572" marR="9657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3653">
                <a:tc>
                  <a:txBody>
                    <a:bodyPr/>
                    <a:lstStyle/>
                    <a:p>
                      <a:r>
                        <a:rPr lang="ru-RU" sz="1800" dirty="0"/>
                        <a:t>Временная</a:t>
                      </a:r>
                    </a:p>
                  </a:txBody>
                  <a:tcPr marL="96572" marR="96572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При избыточном потреблении жирной пищи</a:t>
                      </a:r>
                    </a:p>
                    <a:p>
                      <a:endParaRPr lang="ru-RU" sz="1800" dirty="0"/>
                    </a:p>
                  </a:txBody>
                  <a:tcPr marL="96572" marR="9657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8076">
                <a:tc>
                  <a:txBody>
                    <a:bodyPr/>
                    <a:lstStyle/>
                    <a:p>
                      <a:r>
                        <a:rPr lang="ru-RU" sz="1800" dirty="0"/>
                        <a:t>Постоянная </a:t>
                      </a:r>
                    </a:p>
                  </a:txBody>
                  <a:tcPr marL="96572" marR="96572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Наследственная форма </a:t>
                      </a:r>
                      <a:r>
                        <a:rPr lang="ru-RU" sz="1800" dirty="0" err="1"/>
                        <a:t>дислипидемии</a:t>
                      </a:r>
                      <a:r>
                        <a:rPr lang="ru-RU" sz="1800" dirty="0"/>
                        <a:t> или наличие хронических сопутствующих заболеваний</a:t>
                      </a:r>
                    </a:p>
                    <a:p>
                      <a:endParaRPr lang="ru-RU" sz="1800" dirty="0"/>
                    </a:p>
                  </a:txBody>
                  <a:tcPr marL="96572" marR="9657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7600" cy="785818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Факторы риска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3366514"/>
              </p:ext>
            </p:extLst>
          </p:nvPr>
        </p:nvGraphicFramePr>
        <p:xfrm>
          <a:off x="457200" y="1268758"/>
          <a:ext cx="8043890" cy="4248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1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1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1937">
                <a:tc>
                  <a:txBody>
                    <a:bodyPr/>
                    <a:lstStyle/>
                    <a:p>
                      <a:r>
                        <a:rPr lang="ru-RU" sz="1800" dirty="0" err="1"/>
                        <a:t>Нем</a:t>
                      </a:r>
                      <a:r>
                        <a:rPr lang="ru-RU" sz="1800" baseline="0" dirty="0" err="1"/>
                        <a:t>о</a:t>
                      </a:r>
                      <a:r>
                        <a:rPr lang="ru-RU" sz="1800" dirty="0" err="1"/>
                        <a:t>дифицируемые</a:t>
                      </a:r>
                      <a:r>
                        <a:rPr lang="ru-RU" sz="18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Модифицируемые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317">
                <a:tc>
                  <a:txBody>
                    <a:bodyPr/>
                    <a:lstStyle/>
                    <a:p>
                      <a:r>
                        <a:rPr lang="ru-RU" sz="1800" dirty="0"/>
                        <a:t>Пол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Артериальная гипертензия</a:t>
                      </a:r>
                      <a:endParaRPr lang="ru-RU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317">
                <a:tc>
                  <a:txBody>
                    <a:bodyPr/>
                    <a:lstStyle/>
                    <a:p>
                      <a:r>
                        <a:rPr lang="ru-RU" sz="1800" dirty="0"/>
                        <a:t>Возраст</a:t>
                      </a:r>
                      <a:r>
                        <a:rPr lang="ru-RU" sz="1800" baseline="0" dirty="0"/>
                        <a:t>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Сахарный диабет</a:t>
                      </a:r>
                      <a:endParaRPr lang="ru-RU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317">
                <a:tc>
                  <a:txBody>
                    <a:bodyPr/>
                    <a:lstStyle/>
                    <a:p>
                      <a:r>
                        <a:rPr lang="ru-RU" sz="1800" dirty="0"/>
                        <a:t>Отягощенный</a:t>
                      </a:r>
                      <a:r>
                        <a:rPr lang="ru-RU" sz="1800" baseline="0" dirty="0"/>
                        <a:t> семейный анамнез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Ожирение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31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dirty="0"/>
                        <a:t>Неправильное питание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31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dirty="0"/>
                        <a:t>Низкая двигательная активность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8317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Алкоголь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317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Курение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8317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Стресс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65126"/>
            <a:ext cx="7975798" cy="1325563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Классификация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дислипидемий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 по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Фредриксону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051" name="Picture 3" descr="C:\Users\1\Desktop\d0lnznwospyahr5i9dao1lk4m3ncv9r3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28802"/>
            <a:ext cx="9143999" cy="2741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Атеросклероз -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90691" y="1176518"/>
            <a:ext cx="8258204" cy="4873752"/>
          </a:xfrm>
        </p:spPr>
        <p:txBody>
          <a:bodyPr>
            <a:normAutofit/>
          </a:bodyPr>
          <a:lstStyle/>
          <a:p>
            <a:pPr marL="0" indent="7938" algn="just">
              <a:buNone/>
            </a:pPr>
            <a:r>
              <a:rPr lang="ru-RU" sz="2200" dirty="0"/>
              <a:t>хроническое, медленно прогрессирующее заболевание, является риском развития  ССЗ.</a:t>
            </a:r>
          </a:p>
        </p:txBody>
      </p:sp>
      <p:pic>
        <p:nvPicPr>
          <p:cNvPr id="9" name="Рисунок 8" descr="C:\Users\1\Desktop\f56fd16e87276410e09bbbc4468b4368.png"/>
          <p:cNvPicPr/>
          <p:nvPr/>
        </p:nvPicPr>
        <p:blipFill>
          <a:blip r:embed="rId3" cstate="print"/>
          <a:srcRect t="9366"/>
          <a:stretch>
            <a:fillRect/>
          </a:stretch>
        </p:blipFill>
        <p:spPr bwMode="auto">
          <a:xfrm>
            <a:off x="857224" y="2071678"/>
            <a:ext cx="6786610" cy="214954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90691" y="4309998"/>
            <a:ext cx="796974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/>
              <a:t>Атеросклероз основной фактор риска ИБС и цереброваскулярной </a:t>
            </a:r>
            <a:r>
              <a:rPr lang="ru-RU" sz="2200" dirty="0" smtClean="0"/>
              <a:t>патологии.</a:t>
            </a:r>
            <a:endParaRPr lang="ru-RU" sz="2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90691" y="5229200"/>
            <a:ext cx="7969741" cy="100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938" algn="just" defTabSz="685800">
              <a:lnSpc>
                <a:spcPct val="90000"/>
              </a:lnSpc>
              <a:spcBef>
                <a:spcPts val="750"/>
              </a:spcBef>
              <a:defRPr/>
            </a:pPr>
            <a:r>
              <a:rPr lang="ru-RU" sz="2200" dirty="0"/>
              <a:t>Ведущим фактором риска поражения сосудов независимо от возраста и основным маркером семейной </a:t>
            </a:r>
            <a:r>
              <a:rPr lang="ru-RU" sz="2200" dirty="0" err="1"/>
              <a:t>гиперхолестеринемии</a:t>
            </a:r>
            <a:r>
              <a:rPr lang="ru-RU" sz="2200" dirty="0"/>
              <a:t> является </a:t>
            </a:r>
            <a:r>
              <a:rPr lang="ru-RU" sz="2200" dirty="0" err="1"/>
              <a:t>дислипидемия</a:t>
            </a:r>
            <a:r>
              <a:rPr lang="ru-RU" sz="2200" dirty="0"/>
              <a:t> с увеличением ЛПНП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12968" cy="654032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Признаки семейной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гиперхолестеринемии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7467600" cy="4973778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Повышенный уровень ЛПНП даже при  здоровом образе жизни и правильном питании.</a:t>
            </a:r>
          </a:p>
          <a:p>
            <a:pPr algn="just"/>
            <a:r>
              <a:rPr lang="ru-RU" dirty="0"/>
              <a:t>Ранний дебют атеросклероза.</a:t>
            </a:r>
          </a:p>
          <a:p>
            <a:pPr algn="just"/>
            <a:r>
              <a:rPr lang="ru-RU" dirty="0"/>
              <a:t>Наличие у близких родственников диагноза «семейная </a:t>
            </a:r>
            <a:r>
              <a:rPr lang="ru-RU" dirty="0" err="1"/>
              <a:t>гиперхолестеринемия</a:t>
            </a:r>
            <a:r>
              <a:rPr lang="ru-RU" dirty="0"/>
              <a:t>» или раннего развития сердечно - сосудистых заболеваний.</a:t>
            </a:r>
          </a:p>
          <a:p>
            <a:pPr algn="just"/>
            <a:r>
              <a:rPr lang="ru-RU" dirty="0"/>
              <a:t>Наличие </a:t>
            </a:r>
            <a:r>
              <a:rPr lang="ru-RU" dirty="0" err="1"/>
              <a:t>ксантом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Аркантеллектазия</a:t>
            </a:r>
            <a:r>
              <a:rPr lang="ru-RU" dirty="0"/>
              <a:t>.</a:t>
            </a:r>
          </a:p>
          <a:p>
            <a:pPr algn="just"/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1710</TotalTime>
  <Words>781</Words>
  <Application>Microsoft Office PowerPoint</Application>
  <PresentationFormat>Экран (4:3)</PresentationFormat>
  <Paragraphs>184</Paragraphs>
  <Slides>23</Slides>
  <Notes>23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Тема Office</vt:lpstr>
      <vt:lpstr>Презентация PowerPoint</vt:lpstr>
      <vt:lpstr>Актуальность </vt:lpstr>
      <vt:lpstr>Дислипидемия</vt:lpstr>
      <vt:lpstr>Формы дислипидемии</vt:lpstr>
      <vt:lpstr>Характер дислипидемии</vt:lpstr>
      <vt:lpstr>Факторы риска</vt:lpstr>
      <vt:lpstr>Классификация дислипидемий по Фредриксону</vt:lpstr>
      <vt:lpstr>Атеросклероз -</vt:lpstr>
      <vt:lpstr>Признаки семейной гиперхолестеринемии</vt:lpstr>
      <vt:lpstr>Диагностика семейной гиперхолестеринемии</vt:lpstr>
      <vt:lpstr>Скрининг на дислипидемию рекомендован </vt:lpstr>
      <vt:lpstr>Правила подготовки к исследованию липидограммы</vt:lpstr>
      <vt:lpstr>Исследование липидного профиля</vt:lpstr>
      <vt:lpstr>Холестерин</vt:lpstr>
      <vt:lpstr>Презентация PowerPoint</vt:lpstr>
      <vt:lpstr>Липопротеины очень низкой плотности (ЛПОНП)</vt:lpstr>
      <vt:lpstr>Липопротеины промежуточной плотности (ЛППП)</vt:lpstr>
      <vt:lpstr>Холестерин, не связанный с липопротеинами высокой плотности (не-ЛПВП)</vt:lpstr>
      <vt:lpstr>Липопротеин (А) </vt:lpstr>
      <vt:lpstr>Триглицериды (ТГ)</vt:lpstr>
      <vt:lpstr>Принцип анализа липидограммы</vt:lpstr>
      <vt:lpstr>Тактика медицинской сестры</vt:lpstr>
      <vt:lpstr>Заключение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Дислипидемия- важнейший предиктор развития ССЗ</dc:title>
  <dc:creator>1</dc:creator>
  <cp:lastModifiedBy>User</cp:lastModifiedBy>
  <cp:revision>132</cp:revision>
  <dcterms:created xsi:type="dcterms:W3CDTF">2024-04-15T11:59:39Z</dcterms:created>
  <dcterms:modified xsi:type="dcterms:W3CDTF">2024-04-23T10:32:38Z</dcterms:modified>
</cp:coreProperties>
</file>