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36"/>
  </p:notesMasterIdLst>
  <p:sldIdLst>
    <p:sldId id="462" r:id="rId2"/>
    <p:sldId id="430" r:id="rId3"/>
    <p:sldId id="429" r:id="rId4"/>
    <p:sldId id="431" r:id="rId5"/>
    <p:sldId id="433" r:id="rId6"/>
    <p:sldId id="434" r:id="rId7"/>
    <p:sldId id="435" r:id="rId8"/>
    <p:sldId id="464" r:id="rId9"/>
    <p:sldId id="465" r:id="rId10"/>
    <p:sldId id="436" r:id="rId11"/>
    <p:sldId id="437" r:id="rId12"/>
    <p:sldId id="438" r:id="rId13"/>
    <p:sldId id="439" r:id="rId14"/>
    <p:sldId id="441" r:id="rId15"/>
    <p:sldId id="442" r:id="rId16"/>
    <p:sldId id="443" r:id="rId17"/>
    <p:sldId id="444" r:id="rId18"/>
    <p:sldId id="445" r:id="rId19"/>
    <p:sldId id="446" r:id="rId20"/>
    <p:sldId id="447" r:id="rId21"/>
    <p:sldId id="448" r:id="rId22"/>
    <p:sldId id="449" r:id="rId23"/>
    <p:sldId id="450" r:id="rId24"/>
    <p:sldId id="451" r:id="rId25"/>
    <p:sldId id="452" r:id="rId26"/>
    <p:sldId id="453" r:id="rId27"/>
    <p:sldId id="454" r:id="rId28"/>
    <p:sldId id="455" r:id="rId29"/>
    <p:sldId id="456" r:id="rId30"/>
    <p:sldId id="457" r:id="rId31"/>
    <p:sldId id="458" r:id="rId32"/>
    <p:sldId id="459" r:id="rId33"/>
    <p:sldId id="460" r:id="rId34"/>
    <p:sldId id="463" r:id="rId3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00"/>
    <a:srgbClr val="4F5A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23" autoAdjust="0"/>
    <p:restoredTop sz="90122" autoAdjust="0"/>
  </p:normalViewPr>
  <p:slideViewPr>
    <p:cSldViewPr>
      <p:cViewPr varScale="1">
        <p:scale>
          <a:sx n="83" d="100"/>
          <a:sy n="83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DE204484-D089-4C28-8F37-68ECC85455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7638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10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2F7FD60-D28B-44A6-94A4-107DD71D7EA0}" type="slidenum">
              <a:rPr lang="ru-RU" altLang="ru-RU">
                <a:latin typeface="Calibri" pitchFamily="34" charset="0"/>
              </a:rPr>
              <a:pPr/>
              <a:t>1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110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https://ru.pngtree.com/freepng/doctor-patient-nurse-nurse-patient-hospital_5423962.html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04484-D089-4C28-8F37-68ECC8545594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7672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https://aif.ru/tag/kashjel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04484-D089-4C28-8F37-68ECC8545594}" type="slidenum">
              <a:rPr lang="ru-RU" altLang="ru-RU" smtClean="0"/>
              <a:pPr/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6100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google.com/search?q=%D1%80%D0%BE%D0%B7%D0%B0%D1%86%D0%B5%D0%B0%20%D1%84%D0%BE%D1%82%D0%BE%20%D0%BA%D0%B0%D1%80%D1%82%D0%B8%D0%BD%D0%BA%D0%B8&amp;tbm=isch&amp;tbs=rimg:CSW1BaWaEMRGYZ3IbX1Sf08dsgIRCgIIABAAOgQIARAAVQyWXD7AAgDYAgDgAgA&amp;hl=ru&amp;sa=X&amp;ved=0CBoQuIIBahcKEwiIm8z3qsOFAxUAAAAAHQAAAAAQDg&amp;biw=1007&amp;bih=590#imgrc=TySVfu5ot3uCSM</a:t>
            </a:r>
          </a:p>
          <a:p>
            <a:r>
              <a:rPr lang="en-US" dirty="0"/>
              <a:t>https://smartmed61.ru/nevrologiya-info/shum-v-golove-u-pozhilyh/</a:t>
            </a:r>
          </a:p>
          <a:p>
            <a:r>
              <a:rPr lang="en-US" dirty="0"/>
              <a:t>https://ortonik.ru/articles/chto-delat-esli-nogi-otekayut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04484-D089-4C28-8F37-68ECC8545594}" type="slidenum">
              <a:rPr lang="ru-RU" altLang="ru-RU" smtClean="0"/>
              <a:pPr/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4586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google.com/search?q=%D0%BA%D0%B0%D1%80%D1%82%D0%B8%D0%BD%D0%BA%D0%B8+%D0%BD%D0%B0+%D1%82%D0%B5%D0%BC%D1%83+%D0%BF%D1%80%D0%B8%D1%81%D1%82%D1%83%D0%BF+%D0%B1%D1%80%D0%BE%D0%BD%D1%85%D0%BE%D1%81%D0%BF%D0%B0%D0%B7%D0%BC%D0%B0+%D0%BA%D0%B0%D1%88%D0%B5%D0%BB%D1%8C&amp;tbm=isch&amp;ved=2ahUKEwjagNiutsiFAxWSGhAIHWaTAo8Q2-cCegQIABAA&amp;oq=%D0%BA%D0%B0%D1%80%D1%82%D0%B8%D0%BD%D0%BA%D0%B8+%D0%BD%D0%B0+%D1%82%D0%B5%D0%BC%D1%83+%D0%BF%D1%80%D0%B8%D1%81%D1%82%D1%83%D0%BF+%D0%B1%D1%80%D0%BE%D0%BD%D1%85%D0%BE%D1%81%D0%BF%D0%B0%D0%B7%D0%BC%D0%B0+%D0%BA%D0%B0%D1%88%D0%B5%D0%BB%D1%8C&amp;gs_lp=EgNpbWciU9C60LDRgNGC0LjQvdC60Lgg0L3QsCDRgtC10LzRgyDQv9GA0LjRgdGC0YPQvyDQsdGA0L7QvdGF0L7RgdC_0LDQt9C80LAg0LrQsNGI0LXQu9GMSPCXAlDspgFY44ACcAB4AJABAJgBS6ABhwuqAQIyM7gBDMgBAPgBAYoCC2d3cy13aXotaW1nwgIEECMYJ4gGAQ&amp;sclient=img&amp;ei=y1EfZprvGJK1wPAP5qaK-Ag&amp;bih=590&amp;biw=1007&amp;hl=ru#imgrc=SBacvuUfob-RCM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04484-D089-4C28-8F37-68ECC8545594}" type="slidenum">
              <a:rPr lang="ru-RU" altLang="ru-RU" smtClean="0"/>
              <a:pPr/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8594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https://blog.agrokebety.com/chto-takoye-komandnaya-rabota-ru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04484-D089-4C28-8F37-68ECC8545594}" type="slidenum">
              <a:rPr lang="ru-RU" altLang="ru-RU" smtClean="0"/>
              <a:pPr/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1150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https://happy-laser.ru/illustrations/k-0004412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04484-D089-4C28-8F37-68ECC8545594}" type="slidenum">
              <a:rPr lang="ru-RU" altLang="ru-RU" smtClean="0"/>
              <a:pPr/>
              <a:t>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09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EBC3-7F0F-4C98-A398-DD86022C497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CB2F6-947C-4A68-94D0-0776C056C69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6C99F-5896-4381-82B6-B729B000B51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12FBA-51DA-4C92-81A1-63336BA1F1F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A2D5-026A-4F09-AB99-82877E49C29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2DCBD-CACC-43DC-B99E-DD37B6D4723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744-20B4-4102-B06C-7C97A38F9BC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125E-F87A-4404-BBA8-749D2E0A4B0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CCAE-593C-446C-9BD6-C62A0541C8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5D31-824A-4ACF-A6B4-BA61431DBA6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E0D6-E1F1-4E4F-B0A8-8B048A7460C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A53B1-7288-4FA7-A7B6-964A294C14A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331913" y="333375"/>
            <a:ext cx="7632700" cy="36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1800" b="1" dirty="0"/>
              <a:t>ГБПОУ  «Самарский медицинский колледж им. Н. </a:t>
            </a:r>
            <a:r>
              <a:rPr lang="ru-RU" altLang="ru-RU" sz="1800" b="1" dirty="0" err="1"/>
              <a:t>Ляпиной</a:t>
            </a:r>
            <a:r>
              <a:rPr lang="ru-RU" altLang="ru-RU" sz="1800" b="1" dirty="0"/>
              <a:t>»</a:t>
            </a:r>
            <a:endParaRPr lang="ru-RU" altLang="ru-RU" sz="1800" b="1" dirty="0">
              <a:solidFill>
                <a:srgbClr val="FFFF00"/>
              </a:solidFill>
            </a:endParaRPr>
          </a:p>
        </p:txBody>
      </p:sp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3817934" y="5445125"/>
            <a:ext cx="5072068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endParaRPr lang="ru-RU" altLang="ru-RU" sz="1800" b="1" dirty="0"/>
          </a:p>
          <a:p>
            <a:pPr algn="r" eaLnBrk="1" hangingPunct="1"/>
            <a:r>
              <a:rPr lang="ru-RU" altLang="ru-RU" sz="1800" b="1" dirty="0"/>
              <a:t>Костецкая Ирина Михайловна – преподаватель  </a:t>
            </a:r>
          </a:p>
          <a:p>
            <a:pPr algn="r" eaLnBrk="1" hangingPunct="1"/>
            <a:r>
              <a:rPr lang="ru-RU" altLang="ru-RU" sz="1800" b="1" dirty="0"/>
              <a:t> ГБПОУ «СМК им. </a:t>
            </a:r>
            <a:r>
              <a:rPr lang="ru-RU" altLang="ru-RU" sz="1800" b="1" dirty="0" err="1"/>
              <a:t>Н.Ляпиной</a:t>
            </a:r>
            <a:r>
              <a:rPr lang="ru-RU" altLang="ru-RU" sz="1800" b="1" dirty="0"/>
              <a:t>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5616" y="1916832"/>
            <a:ext cx="7632700" cy="1815870"/>
          </a:xfrm>
          <a:prstGeom prst="rect">
            <a:avLst/>
          </a:prstGeom>
          <a:noFill/>
        </p:spPr>
        <p:txBody>
          <a:bodyPr wrap="square" lIns="91427" tIns="45714" rIns="91427" bIns="4571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2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Артериальная гипертензия –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2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доминирующий Фактор риска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2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сердечно-сосудистых  событий</a:t>
            </a:r>
          </a:p>
        </p:txBody>
      </p:sp>
      <p:pic>
        <p:nvPicPr>
          <p:cNvPr id="3077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1"/>
            <a:ext cx="1730375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931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CC0000"/>
                </a:solidFill>
              </a:rPr>
              <a:t>Целевые уровни</a:t>
            </a:r>
            <a:br>
              <a:rPr lang="ru-RU" sz="3600" dirty="0">
                <a:solidFill>
                  <a:srgbClr val="CC0000"/>
                </a:solidFill>
              </a:rPr>
            </a:br>
            <a:r>
              <a:rPr lang="ru-RU" sz="3600" dirty="0">
                <a:solidFill>
                  <a:srgbClr val="CC0000"/>
                </a:solidFill>
              </a:rPr>
              <a:t> основных факторов риска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364128"/>
              </p:ext>
            </p:extLst>
          </p:nvPr>
        </p:nvGraphicFramePr>
        <p:xfrm>
          <a:off x="457200" y="1420812"/>
          <a:ext cx="8229600" cy="5212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870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Фактор риска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Целевой уровень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5818">
                <a:tc>
                  <a:txBody>
                    <a:bodyPr/>
                    <a:lstStyle/>
                    <a:p>
                      <a:r>
                        <a:rPr lang="ru-RU" dirty="0"/>
                        <a:t>Курение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Отказ</a:t>
                      </a:r>
                      <a:r>
                        <a:rPr lang="ru-RU" baseline="0" dirty="0"/>
                        <a:t> от курения в любой форме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5818">
                <a:tc>
                  <a:txBody>
                    <a:bodyPr/>
                    <a:lstStyle/>
                    <a:p>
                      <a:r>
                        <a:rPr lang="ru-RU" dirty="0"/>
                        <a:t>Рацион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Низкое потребление</a:t>
                      </a:r>
                      <a:r>
                        <a:rPr lang="ru-RU" baseline="0" dirty="0"/>
                        <a:t> насыщенных жиров и акцент на </a:t>
                      </a:r>
                      <a:r>
                        <a:rPr lang="ru-RU" baseline="0" dirty="0" err="1"/>
                        <a:t>цельнозерновые</a:t>
                      </a:r>
                      <a:r>
                        <a:rPr lang="ru-RU" baseline="0" dirty="0"/>
                        <a:t> продукты, овощи, фрукты, рыбу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54863">
                <a:tc>
                  <a:txBody>
                    <a:bodyPr/>
                    <a:lstStyle/>
                    <a:p>
                      <a:r>
                        <a:rPr lang="ru-RU" dirty="0"/>
                        <a:t>Физическая</a:t>
                      </a:r>
                      <a:r>
                        <a:rPr lang="ru-RU" baseline="0" dirty="0"/>
                        <a:t> активность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 менее 150 мин. в неделю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8356">
                <a:tc>
                  <a:txBody>
                    <a:bodyPr/>
                    <a:lstStyle/>
                    <a:p>
                      <a:r>
                        <a:rPr lang="ru-RU" dirty="0"/>
                        <a:t>Масса</a:t>
                      </a:r>
                      <a:r>
                        <a:rPr lang="ru-RU" baseline="0" dirty="0"/>
                        <a:t> тела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20-24.9 кг/ м²</a:t>
                      </a:r>
                    </a:p>
                    <a:p>
                      <a:r>
                        <a:rPr lang="ru-RU" dirty="0"/>
                        <a:t>ОТ</a:t>
                      </a:r>
                      <a:r>
                        <a:rPr lang="ru-RU" baseline="0" dirty="0"/>
                        <a:t> у мужчин &lt; 94 см.</a:t>
                      </a:r>
                      <a:endParaRPr lang="ru-RU" dirty="0"/>
                    </a:p>
                    <a:p>
                      <a:r>
                        <a:rPr lang="ru-RU" dirty="0"/>
                        <a:t>ОТ у женщин&lt;80 см.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5818">
                <a:tc>
                  <a:txBody>
                    <a:bodyPr/>
                    <a:lstStyle/>
                    <a:p>
                      <a:r>
                        <a:rPr lang="ru-RU" dirty="0"/>
                        <a:t>АД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&lt;140/90 </a:t>
                      </a:r>
                      <a:r>
                        <a:rPr lang="ru-RU" dirty="0" err="1"/>
                        <a:t>мм.рт.ст</a:t>
                      </a:r>
                      <a:r>
                        <a:rPr lang="ru-RU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315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CC0000"/>
                </a:solidFill>
              </a:rPr>
              <a:t>Установка— целевое артериальное давление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</a:rPr>
              <a:t>Стоит ли натягивать поводья?</a:t>
            </a: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АД целевое — уровень артериального давления, при котором регистрируются минимальные показатели  заболеваемости,  смертности и который должен быть достигнут в результате лечения.</a:t>
            </a:r>
          </a:p>
          <a:p>
            <a:pPr marL="0" indent="0" algn="just">
              <a:buNone/>
            </a:pPr>
            <a:endParaRPr lang="ru-RU" sz="20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</a:rPr>
              <a:t>Вывод: необходимо!</a:t>
            </a:r>
          </a:p>
          <a:p>
            <a:endParaRPr lang="ru-RU" sz="2000" dirty="0">
              <a:solidFill>
                <a:srgbClr val="FFFF00"/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0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CC0000"/>
                </a:solidFill>
              </a:rPr>
              <a:t>Новые целевые уровни артериального давления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</a:rPr>
              <a:t>Рекомендуемое целевое АД должно быть меньше 140/90 </a:t>
            </a:r>
            <a:r>
              <a:rPr lang="ru-RU" sz="2000" dirty="0" err="1">
                <a:solidFill>
                  <a:srgbClr val="002060"/>
                </a:solidFill>
              </a:rPr>
              <a:t>мм.рт.ст</a:t>
            </a:r>
            <a:r>
              <a:rPr lang="ru-RU" sz="2000" dirty="0">
                <a:solidFill>
                  <a:srgbClr val="002060"/>
                </a:solidFill>
              </a:rPr>
              <a:t>. для всех пациентов на первом этапе лечения.</a:t>
            </a: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На втором этапе целевое АД должно быть 130/80 </a:t>
            </a:r>
            <a:r>
              <a:rPr lang="ru-RU" sz="2000" dirty="0" err="1">
                <a:solidFill>
                  <a:srgbClr val="002060"/>
                </a:solidFill>
              </a:rPr>
              <a:t>мм.рт.ст</a:t>
            </a:r>
            <a:r>
              <a:rPr lang="ru-RU" sz="2000" dirty="0">
                <a:solidFill>
                  <a:srgbClr val="002060"/>
                </a:solidFill>
              </a:rPr>
              <a:t>. и ниже для большинства пациентов ( 120/80 </a:t>
            </a:r>
            <a:r>
              <a:rPr lang="ru-RU" sz="2000" dirty="0" err="1">
                <a:solidFill>
                  <a:srgbClr val="002060"/>
                </a:solidFill>
              </a:rPr>
              <a:t>мм.рт.ст</a:t>
            </a:r>
            <a:r>
              <a:rPr lang="ru-RU" sz="2000" dirty="0">
                <a:solidFill>
                  <a:srgbClr val="002060"/>
                </a:solidFill>
              </a:rPr>
              <a:t>.) при условии хорошей переносимости лечения.</a:t>
            </a: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Для пациентов &lt;65 лет рекомендуется снижать систолическое  до </a:t>
            </a:r>
            <a:r>
              <a:rPr lang="ru-RU" sz="2000" dirty="0" smtClean="0">
                <a:solidFill>
                  <a:srgbClr val="002060"/>
                </a:solidFill>
              </a:rPr>
              <a:t>          120-129 </a:t>
            </a:r>
            <a:r>
              <a:rPr lang="ru-RU" sz="2000" dirty="0" err="1">
                <a:solidFill>
                  <a:srgbClr val="002060"/>
                </a:solidFill>
              </a:rPr>
              <a:t>мм.рт</a:t>
            </a:r>
            <a:r>
              <a:rPr lang="ru-RU" sz="2000" dirty="0">
                <a:solidFill>
                  <a:srgbClr val="002060"/>
                </a:solidFill>
              </a:rPr>
              <a:t>. ст. 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94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CC0000"/>
                </a:solidFill>
              </a:rPr>
              <a:t>Важный момент в реальной практике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</a:rPr>
              <a:t>Новые клинические рекомендации по артериальной гипертензии обозначили уровень артериального давления, ниже которого  его  снижать не следует  — 120/70 мм рт. ст. для всех пациентов (в прежней версии от 2013 года была обозначена граница                 110/70 </a:t>
            </a:r>
            <a:r>
              <a:rPr lang="ru-RU" sz="2000" dirty="0" err="1">
                <a:solidFill>
                  <a:srgbClr val="002060"/>
                </a:solidFill>
              </a:rPr>
              <a:t>мм.рт.ст</a:t>
            </a:r>
            <a:r>
              <a:rPr lang="ru-RU" sz="2000" dirty="0">
                <a:solidFill>
                  <a:srgbClr val="002060"/>
                </a:solidFill>
              </a:rPr>
              <a:t>). </a:t>
            </a:r>
          </a:p>
          <a:p>
            <a:pPr marL="0" indent="0">
              <a:buNone/>
            </a:pPr>
            <a:endParaRPr lang="ru-R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29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CC0000"/>
                </a:solidFill>
              </a:rPr>
              <a:t>Категории артериального давления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0187388"/>
              </p:ext>
            </p:extLst>
          </p:nvPr>
        </p:nvGraphicFramePr>
        <p:xfrm>
          <a:off x="457200" y="1600200"/>
          <a:ext cx="8229601" cy="4853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93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618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Категории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САД ( </a:t>
                      </a:r>
                      <a:r>
                        <a:rPr lang="ru-RU" dirty="0" err="1">
                          <a:solidFill>
                            <a:srgbClr val="FFFF00"/>
                          </a:solidFill>
                        </a:rPr>
                        <a:t>мм.рт.ст</a:t>
                      </a:r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ДАД ( </a:t>
                      </a:r>
                      <a:r>
                        <a:rPr lang="ru-RU" dirty="0" err="1">
                          <a:solidFill>
                            <a:srgbClr val="FFFF00"/>
                          </a:solidFill>
                        </a:rPr>
                        <a:t>мм.рт.ст</a:t>
                      </a:r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18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Оптимальное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Sylfaen" panose="010A0502050306030303" pitchFamily="18" charset="0"/>
                        </a:rPr>
                        <a:t>&lt;</a:t>
                      </a:r>
                      <a:r>
                        <a:rPr lang="ru-RU" baseline="0" dirty="0">
                          <a:latin typeface="Sylfaen" panose="010A0502050306030303" pitchFamily="18" charset="0"/>
                        </a:rPr>
                        <a:t> 120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&lt;80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18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Нормальное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120-129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и/или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80-84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190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Высокое</a:t>
                      </a:r>
                      <a:r>
                        <a:rPr lang="ru-RU" baseline="0" dirty="0"/>
                        <a:t> нормальное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130-139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и/или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85-89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618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АГ 1 степени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140-159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и/или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90-99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618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АГ 2 степени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160-179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и/или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100-109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618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АГ 3 степени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≥180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и/или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≥110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7414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Изолированная систолическая </a:t>
                      </a:r>
                      <a:r>
                        <a:rPr lang="ru-RU"/>
                        <a:t>гипертензия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Sylfaen" panose="010A0502050306030303" pitchFamily="18" charset="0"/>
                        </a:rPr>
                        <a:t>&gt;140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&gt;90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648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CC0000"/>
                </a:solidFill>
              </a:rPr>
              <a:t>Не допускаем стратегических ошибок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</a:rPr>
              <a:t>Главная цель лечения  пациентов с артериальной </a:t>
            </a:r>
            <a:r>
              <a:rPr lang="ru-RU" sz="2000" dirty="0">
                <a:solidFill>
                  <a:srgbClr val="002060"/>
                </a:solidFill>
              </a:rPr>
              <a:t>гипертонией</a:t>
            </a:r>
            <a:r>
              <a:rPr lang="ru-RU" sz="2000" dirty="0">
                <a:solidFill>
                  <a:srgbClr val="002060"/>
                </a:solidFill>
              </a:rPr>
              <a:t> — добиться максимального снижения риска развития сердечно-сосудистой смерти (острых мозговых и коронарных эпизодов), продления жизни</a:t>
            </a:r>
            <a:r>
              <a:rPr lang="ru-RU" sz="2000" dirty="0">
                <a:solidFill>
                  <a:srgbClr val="002060"/>
                </a:solidFill>
              </a:rPr>
              <a:t>: истории пациента! </a:t>
            </a:r>
          </a:p>
          <a:p>
            <a:pPr marL="0" indent="0" algn="just">
              <a:buNone/>
            </a:pPr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Снижение повышенного давления до целевых цифр, выявление и коррекция всех известных и устранимых факторов риска, включая курение, дислипидемию и сахарный диабет, адекватное лечение сопутствующих заболеваний — механизм ее достижения!</a:t>
            </a:r>
          </a:p>
        </p:txBody>
      </p:sp>
    </p:spTree>
    <p:extLst>
      <p:ext uri="{BB962C8B-B14F-4D97-AF65-F5344CB8AC3E}">
        <p14:creationId xmlns:p14="http://schemas.microsoft.com/office/powerpoint/2010/main" val="2177198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CC0000"/>
                </a:solidFill>
              </a:rPr>
              <a:t>Осцилляции вариабельности  артериального давления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</a:rPr>
              <a:t>Вариабельность АД (ВАД) — естественные физиологические колебания АД в течение суток.</a:t>
            </a:r>
          </a:p>
          <a:p>
            <a:pPr marL="0" indent="0" algn="just">
              <a:buNone/>
            </a:pPr>
            <a:endParaRPr lang="ru-RU" sz="20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</a:rPr>
              <a:t>Амплитуда колебаний артериального давления — это осцилляции вариабельности.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</a:rPr>
              <a:t>Суточная ВАД у здоровых лиц увеличивается с возрастом.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В период от 20 до 60 лет ВАД  у здоровых пациентов составляет не менее 10% от среднего уровня систолического и диастолического артериального давления.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</a:rPr>
              <a:t>Приоритетное значение имеет не абсолютные цифры артериального давления, а снижение суточной вариабельности!</a:t>
            </a:r>
          </a:p>
          <a:p>
            <a:pPr marL="0" indent="0" algn="just">
              <a:buNone/>
            </a:pPr>
            <a:endParaRPr lang="ru-RU" sz="20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</a:rPr>
              <a:t>Именно скачки артериального давления  определяют прогноз </a:t>
            </a:r>
            <a:r>
              <a:rPr lang="ru-RU" sz="2000" dirty="0" smtClean="0">
                <a:solidFill>
                  <a:srgbClr val="002060"/>
                </a:solidFill>
              </a:rPr>
              <a:t>у </a:t>
            </a:r>
            <a:r>
              <a:rPr lang="ru-RU" sz="2000" dirty="0">
                <a:solidFill>
                  <a:srgbClr val="002060"/>
                </a:solidFill>
              </a:rPr>
              <a:t>пациентов.</a:t>
            </a:r>
          </a:p>
          <a:p>
            <a:endParaRPr lang="ru-RU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305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4000" dirty="0">
                <a:solidFill>
                  <a:srgbClr val="CC0000"/>
                </a:solidFill>
              </a:rPr>
              <a:t>Границы высокой вариабельности артериального давления у пациентов с артериальной гипертензией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398904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Для систолического артериального давления вариабельность в дневные и ночные часы должна быть не выше 15 мм. рт. ст.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Для диастолического артериального давления — 14 мм. рт. ст. в дневное и 12 мм. рт. ст. в ночное время.</a:t>
            </a: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</a:rPr>
              <a:t>Повышение вариабельности артериального давления на фоне гипотензивной терапии (особенно в сочетании с повышенными значениями артериального давления) свидетельствует о  ее нестойком эффекте. </a:t>
            </a:r>
          </a:p>
          <a:p>
            <a:pPr marL="0" indent="0">
              <a:buNone/>
            </a:pPr>
            <a:endParaRPr lang="ru-R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09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CC0000"/>
                </a:solidFill>
              </a:rPr>
              <a:t>Менеджмент образа жизни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</a:rPr>
              <a:t>Мероприятия по изменению образа жизни очень важны и должны быть реализованы при  всех степенях артериальной </a:t>
            </a:r>
            <a:r>
              <a:rPr lang="ru-RU" sz="2000" dirty="0">
                <a:solidFill>
                  <a:srgbClr val="002060"/>
                </a:solidFill>
              </a:rPr>
              <a:t>гипертонии</a:t>
            </a:r>
            <a:r>
              <a:rPr lang="ru-RU" sz="2000" dirty="0">
                <a:solidFill>
                  <a:srgbClr val="002060"/>
                </a:solidFill>
              </a:rPr>
              <a:t> и при пограничных уровнях АД.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</a:rPr>
              <a:t>Модификация образа жизни, выбор здорового образа жизни  способствуют более позднему началу лекарственной  терапии и оказывают  влияние  на уровень артериального давления, усиливая гипотензивное  действие лекарственных препаратов.</a:t>
            </a:r>
          </a:p>
          <a:p>
            <a:pPr marL="0" indent="0" algn="just">
              <a:buNone/>
            </a:pPr>
            <a:endParaRPr lang="ru-RU" sz="20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</a:rPr>
              <a:t>Основным недостатком мероприятий по изменению образа жизни является низкая приверженность к нему с течением времени.</a:t>
            </a:r>
          </a:p>
          <a:p>
            <a:pPr marL="0" indent="0" algn="just">
              <a:buNone/>
            </a:pPr>
            <a:endParaRPr lang="ru-RU" sz="20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</a:rPr>
              <a:t>Менеджмент образа жизни — важнейшая профилактическая составляющая деятельности специалиста сестринского дела.</a:t>
            </a:r>
          </a:p>
        </p:txBody>
      </p:sp>
    </p:spTree>
    <p:extLst>
      <p:ext uri="{BB962C8B-B14F-4D97-AF65-F5344CB8AC3E}">
        <p14:creationId xmlns:p14="http://schemas.microsoft.com/office/powerpoint/2010/main" val="4084008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CC0000"/>
                </a:solidFill>
              </a:rPr>
              <a:t>Самоконтроль артериального давления и приверженность терапии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Низкая приверженность увеличивает риск: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потери контроля артериального давления  на 41 %,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возникновения инфаркта миокарда —   на 15 %,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инсульта —  на 22 %.</a:t>
            </a: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Партнерские отношения с пациентом — залог успеха!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365104"/>
            <a:ext cx="1556792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58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CC0000"/>
                </a:solidFill>
              </a:rPr>
              <a:t>Основные понятия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</a:rPr>
              <a:t>Артериальная гипертензия (АГ) — синдром повышения клинического артериального давления (АД) при гипертонической болезни и симптоматических артериальных гипертензиях выше пороговых значений: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</a:rPr>
              <a:t> систолического артериального давления (САД) &gt;140 </a:t>
            </a:r>
            <a:r>
              <a:rPr lang="ru-RU" sz="2000" dirty="0" err="1">
                <a:solidFill>
                  <a:srgbClr val="002060"/>
                </a:solidFill>
              </a:rPr>
              <a:t>мм.рт.ст</a:t>
            </a:r>
            <a:r>
              <a:rPr lang="ru-RU" sz="2000" dirty="0">
                <a:solidFill>
                  <a:srgbClr val="002060"/>
                </a:solidFill>
              </a:rPr>
              <a:t>.,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</a:rPr>
              <a:t> диастолического артериального давления (ДАД) выше  90 </a:t>
            </a:r>
            <a:r>
              <a:rPr lang="ru-RU" sz="2000" dirty="0" err="1">
                <a:solidFill>
                  <a:srgbClr val="002060"/>
                </a:solidFill>
              </a:rPr>
              <a:t>мм.рт.ст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Гипертоническая болезнь ( ГБ) —  хронически протекающее заболевание, основным проявлением которого является артериальная гипертензия, не связанная с выявлением явных причин, приводящих к развитию вторичных форм АГ (симптоматические АГ).</a:t>
            </a: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54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CC0000"/>
                </a:solidFill>
              </a:rPr>
              <a:t>Важность самоконтроля артериального давления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Недостаточный контроль АД — проблема современной </a:t>
            </a:r>
            <a:r>
              <a:rPr lang="ru-RU" sz="2000" dirty="0" err="1">
                <a:solidFill>
                  <a:srgbClr val="002060"/>
                </a:solidFill>
              </a:rPr>
              <a:t>гипертензиологии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</a:rPr>
              <a:t>Самоконтроль АД (СКАД) в домашних условиях  существенно повышает добровольность следования  пациентов  лечению  и эффективность терапевтических мероприятий. </a:t>
            </a:r>
          </a:p>
          <a:p>
            <a:pPr marL="0" indent="0" algn="just">
              <a:buNone/>
            </a:pPr>
            <a:endParaRPr lang="ru-RU" sz="20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</a:rPr>
              <a:t>Домашний мониторинг АД позволяет идентифицировать гипертензию “белого халата” и маскированную гипертензию, дешев и доступен, комфортен, легко выполним, может быть использован в течение длительного периода времени для оценки межсуточной вариабельности артериального давления.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</a:rPr>
              <a:t> </a:t>
            </a:r>
          </a:p>
          <a:p>
            <a:endParaRPr lang="ru-R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461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CC0000"/>
                </a:solidFill>
              </a:rPr>
              <a:t>Главное кроется в деталях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</a:rPr>
              <a:t>По сравнению с результатами офисных измерений АД, значения домашнего </a:t>
            </a:r>
            <a:r>
              <a:rPr lang="ru-RU" sz="2000" dirty="0" err="1">
                <a:solidFill>
                  <a:srgbClr val="002060"/>
                </a:solidFill>
              </a:rPr>
              <a:t>мониторирования</a:t>
            </a:r>
            <a:r>
              <a:rPr lang="ru-RU" sz="2000" dirty="0">
                <a:solidFill>
                  <a:srgbClr val="002060"/>
                </a:solidFill>
              </a:rPr>
              <a:t> АД  обычно ниже и  диагностическим порогом для определения АГ являются значения ≥135/85 </a:t>
            </a:r>
            <a:r>
              <a:rPr lang="ru-RU" sz="2000" dirty="0" err="1">
                <a:solidFill>
                  <a:srgbClr val="002060"/>
                </a:solidFill>
              </a:rPr>
              <a:t>мм.рт.ст</a:t>
            </a:r>
            <a:r>
              <a:rPr lang="ru-RU" sz="2000" dirty="0">
                <a:solidFill>
                  <a:srgbClr val="002060"/>
                </a:solidFill>
              </a:rPr>
              <a:t>. (что эквивалентно значениям ≥140/90  </a:t>
            </a:r>
            <a:r>
              <a:rPr lang="ru-RU" sz="2000" dirty="0" err="1">
                <a:solidFill>
                  <a:srgbClr val="002060"/>
                </a:solidFill>
              </a:rPr>
              <a:t>мм.рт.ст</a:t>
            </a:r>
            <a:r>
              <a:rPr lang="ru-RU" sz="2000" dirty="0">
                <a:solidFill>
                  <a:srgbClr val="002060"/>
                </a:solidFill>
              </a:rPr>
              <a:t>., измеренным на  приеме)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Целевое артериальное давление определяется по офисному измерению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Дополнительные преимущества могут иметь </a:t>
            </a:r>
            <a:r>
              <a:rPr lang="ru-RU" sz="2000" dirty="0" err="1">
                <a:solidFill>
                  <a:srgbClr val="002060"/>
                </a:solidFill>
              </a:rPr>
              <a:t>телемониторинг</a:t>
            </a:r>
            <a:r>
              <a:rPr lang="ru-RU" sz="2000" dirty="0">
                <a:solidFill>
                  <a:srgbClr val="002060"/>
                </a:solidFill>
              </a:rPr>
              <a:t> и приложения для смартфонов,  которые осуществляют напоминание о необходимости измерить АД и которые также являются удобными средствами для записи и оценки результатов измерений АД в электронном дневнике, позволяют легко передать эти данные медицинской сестре. Как альтернативные методы измерения они использоваться не должны.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Для измерения АД необходимо использовать только автоматические электронные тонометры с манжетой для плеча.</a:t>
            </a:r>
          </a:p>
          <a:p>
            <a:endParaRPr lang="ru-R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500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CC0000"/>
                </a:solidFill>
              </a:rPr>
              <a:t>Новые требования к самоконтролю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</a:rPr>
              <a:t>Самоконтроль артериального давления (СМКАД), домашний мониторинг артериального давления (ДМАД) с применением электронных автоматических тонометров и последующие коммуникации с помощью электронных устройств при стабильном течении заболевания—приемлемая альтернатива визитам в медицинское учреждение.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Проверка,  оценка, полученных при выполнении пациентом самоконтроля, результатов измерения — задача специалиста сестринского дела.</a:t>
            </a:r>
          </a:p>
          <a:p>
            <a:pPr marL="0" indent="0">
              <a:buNone/>
            </a:pPr>
            <a:endParaRPr lang="ru-R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891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>
                <a:solidFill>
                  <a:srgbClr val="CC0000"/>
                </a:solidFill>
              </a:rPr>
              <a:t>Хронотерапевтический</a:t>
            </a:r>
            <a:r>
              <a:rPr lang="ru-RU" sz="3600" dirty="0">
                <a:solidFill>
                  <a:srgbClr val="CC0000"/>
                </a:solidFill>
              </a:rPr>
              <a:t> подход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 err="1">
                <a:solidFill>
                  <a:srgbClr val="002060"/>
                </a:solidFill>
              </a:rPr>
              <a:t>Хронотерапевтический</a:t>
            </a:r>
            <a:r>
              <a:rPr lang="ru-RU" sz="2000" dirty="0">
                <a:solidFill>
                  <a:srgbClr val="002060"/>
                </a:solidFill>
              </a:rPr>
              <a:t> подход к лечению артериальной </a:t>
            </a:r>
            <a:r>
              <a:rPr lang="ru-RU" sz="2000" dirty="0">
                <a:solidFill>
                  <a:srgbClr val="002060"/>
                </a:solidFill>
              </a:rPr>
              <a:t>гипертонии </a:t>
            </a:r>
            <a:r>
              <a:rPr lang="ru-RU" sz="2000" dirty="0">
                <a:solidFill>
                  <a:srgbClr val="002060"/>
                </a:solidFill>
              </a:rPr>
              <a:t>(АГ) – новое направление, позволяющее повысить эффективность лечения при назначении гипотензивных препаратов. </a:t>
            </a: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Ночное артериальное давление и степень его  снижения прогностически значимо. Если этого не происходит, возрастает риск развития фатального сердечно-сосудистого события. </a:t>
            </a: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Возможность регистрации  пациентами АД в ночные часы должна приветствоваться.</a:t>
            </a:r>
          </a:p>
          <a:p>
            <a:pPr marL="0" indent="0">
              <a:buNone/>
            </a:pPr>
            <a:endParaRPr lang="ru-RU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051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CC0000"/>
                </a:solidFill>
              </a:rPr>
              <a:t>Современные опции лечения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     Акцент на  </a:t>
            </a:r>
            <a:r>
              <a:rPr lang="ru-RU" sz="2000" dirty="0" err="1">
                <a:solidFill>
                  <a:srgbClr val="002060"/>
                </a:solidFill>
              </a:rPr>
              <a:t>органопротекцию</a:t>
            </a:r>
            <a:r>
              <a:rPr lang="ru-RU" sz="2000" dirty="0">
                <a:solidFill>
                  <a:srgbClr val="002060"/>
                </a:solidFill>
              </a:rPr>
              <a:t>!</a:t>
            </a: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В лидерах: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ингибиторы </a:t>
            </a:r>
            <a:r>
              <a:rPr lang="ru-RU" sz="2000" dirty="0" err="1">
                <a:solidFill>
                  <a:srgbClr val="002060"/>
                </a:solidFill>
              </a:rPr>
              <a:t>ангиотензин</a:t>
            </a:r>
            <a:r>
              <a:rPr lang="ru-RU" sz="2000" dirty="0">
                <a:solidFill>
                  <a:srgbClr val="002060"/>
                </a:solidFill>
              </a:rPr>
              <a:t>-превращающего -фермента (и-АПФ),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антагонисты кальция (АК),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блокаторы рецепторов </a:t>
            </a:r>
            <a:r>
              <a:rPr lang="ru-RU" sz="2000" dirty="0" err="1">
                <a:solidFill>
                  <a:srgbClr val="002060"/>
                </a:solidFill>
              </a:rPr>
              <a:t>ангиотензина</a:t>
            </a:r>
            <a:r>
              <a:rPr lang="ru-RU" sz="2000" dirty="0">
                <a:solidFill>
                  <a:srgbClr val="002060"/>
                </a:solidFill>
              </a:rPr>
              <a:t> 2 (БРА),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диуретики,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β-</a:t>
            </a:r>
            <a:r>
              <a:rPr lang="ru-RU" sz="2000" dirty="0" err="1">
                <a:solidFill>
                  <a:srgbClr val="002060"/>
                </a:solidFill>
              </a:rPr>
              <a:t>адреноблокаторы</a:t>
            </a:r>
            <a:r>
              <a:rPr lang="ru-RU" sz="2000" dirty="0">
                <a:solidFill>
                  <a:srgbClr val="002060"/>
                </a:solidFill>
              </a:rPr>
              <a:t> (ББ). </a:t>
            </a:r>
          </a:p>
        </p:txBody>
      </p:sp>
    </p:spTree>
    <p:extLst>
      <p:ext uri="{BB962C8B-B14F-4D97-AF65-F5344CB8AC3E}">
        <p14:creationId xmlns:p14="http://schemas.microsoft.com/office/powerpoint/2010/main" val="2886619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CC0000"/>
                </a:solidFill>
              </a:rPr>
              <a:t>Изменения в лекарственной терапии артериальной </a:t>
            </a:r>
            <a:r>
              <a:rPr lang="ru-RU" sz="3600" dirty="0">
                <a:solidFill>
                  <a:srgbClr val="C00000"/>
                </a:solidFill>
              </a:rPr>
              <a:t>гипертонии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</a:rPr>
              <a:t>Уменьшен консерватизм в ведении пациентов пожилого и старческого возраста. </a:t>
            </a:r>
          </a:p>
          <a:p>
            <a:pPr marL="0" indent="0" algn="just">
              <a:buNone/>
            </a:pPr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Внедряется стратегия «одной таблетки» для лечения АГ. Уменьшение количества таблеток повышает приверженность и  увеличивает частоту нормализации АД. </a:t>
            </a: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Предпочтение отдано назначению фиксированных комбинаций 2-х, а при необходимости 3-х лекарственных препаратов. </a:t>
            </a: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783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CC0000"/>
                </a:solidFill>
              </a:rPr>
              <a:t>Контроль на всех этапах лечения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</a:rPr>
              <a:t>После нормализации и стабилизации АД пациент не должен прекращать гипотензивную терапию.  Допустимо снижение доз и количества гипотензивных средств под контролем АД и самочувствия после согласования с врачом при условии выполнения всех немедикаментозных методов снижения АД.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Эта информация  должна быть доведена до пациента!</a:t>
            </a:r>
            <a:endParaRPr lang="ru-RU" sz="2000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После начала гипотензивной терапии важно наблюдать за пациентами хотя бы в течение первых двух месяцев с целью оценки влияния лечения на АД и выявления возможных побочных эффектов до тех пор, пока не будет достигнут целевой уровень артериального давления.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Частота визитов будет зависеть от тяжести АГ, скорости достижения контроля АД и наличия сопутствующих заболеваний. </a:t>
            </a:r>
          </a:p>
          <a:p>
            <a:endParaRPr lang="ru-R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45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CC0000"/>
                </a:solidFill>
              </a:rPr>
              <a:t>Мониторинг побочных действий гипотензивных препаратов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</a:rPr>
              <a:t>Ключевой  фактор, влияющий на степень приверженности пациентов  лечению — наличие  побочных эффектов у назначенных препаратов, а также сложность и длительность схемы лечения.</a:t>
            </a: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Пациент должен быть осведомлен об ожидаемом эффекте, изменениях самочувствия и качестве жизни в ходе терапии, возможных побочных эффектах и способах их устранения.</a:t>
            </a: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Инструкция по применению лекарственного препарата  предназначена для пациента!</a:t>
            </a:r>
            <a:r>
              <a:rPr lang="ru-RU" sz="2000" dirty="0">
                <a:solidFill>
                  <a:srgbClr val="002060"/>
                </a:solidFill>
                <a:highlight>
                  <a:srgbClr val="FFFF00"/>
                </a:highlight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Необходимо помочь пациенту  грамотно ознакомиться  с инструкцией по применению лекарственного препарата, обсудив  и побочные эффекты.</a:t>
            </a:r>
          </a:p>
          <a:p>
            <a:endParaRPr lang="ru-R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474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CC0000"/>
                </a:solidFill>
              </a:rPr>
              <a:t>Ключевой  фактор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</a:rPr>
              <a:t>Побочные действия создают сложную медико-социальную и экономическую проблему.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Сформировать позитивный результат можно!</a:t>
            </a:r>
            <a:endParaRPr lang="ru-RU" sz="2000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Побочный эффект может заставлять пациента чувствовать себя неловко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. Это одна ситуация!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Побочный эффект может воздействовать на образ жизни.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За побочные действия пациент может принимать симптомы своего заболевания. </a:t>
            </a:r>
          </a:p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Во всем  необходимо своевременно разобраться! </a:t>
            </a: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</a:rPr>
              <a:t>Дополнительная коррекция схемы лечения совместно с врачом позволит сохранить необходимый настрой на лечение. 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75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CC0000"/>
                </a:solidFill>
              </a:rPr>
              <a:t>Основные побочные действия ингибиторов-АПФ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Кашель — частый побочный эффект и-АПФ, требующий их отмены. 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</a:rPr>
              <a:t>Частота развития кашля колеблется от 0,7% до 44%  и встречается в 2 раза чаще у женщин, чем у мужчин. Кашель обычно сухой, отрывистый, длительный и пароксизмальный. Он может усиливаться в горизонтальном положении и быть настолько сильным, что вызывает охриплость, рвоту и недержание мочи. </a:t>
            </a:r>
          </a:p>
          <a:p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365104"/>
            <a:ext cx="1992596" cy="154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41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CC0000"/>
                </a:solidFill>
              </a:rPr>
              <a:t>Распространенность артериальной </a:t>
            </a:r>
            <a:r>
              <a:rPr lang="ru-RU" sz="3600" dirty="0">
                <a:solidFill>
                  <a:srgbClr val="C00000"/>
                </a:solidFill>
              </a:rPr>
              <a:t>гипертонии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ru-RU" sz="2000" dirty="0">
                <a:solidFill>
                  <a:srgbClr val="002060"/>
                </a:solidFill>
              </a:rPr>
              <a:t>Распространенность артериальной </a:t>
            </a:r>
            <a:r>
              <a:rPr lang="ru-RU" sz="2000" dirty="0">
                <a:solidFill>
                  <a:srgbClr val="002060"/>
                </a:solidFill>
              </a:rPr>
              <a:t>гипертонии  </a:t>
            </a:r>
            <a:r>
              <a:rPr lang="ru-RU" sz="2000" dirty="0">
                <a:solidFill>
                  <a:srgbClr val="002060"/>
                </a:solidFill>
              </a:rPr>
              <a:t>в мире составляет    30-45% среди взрослого населения.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В Российской популяции распространенность  среди мужчин выше и в некоторых регионах достигает 47%, среди женщин —  40%.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238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CC0000"/>
                </a:solidFill>
              </a:rPr>
              <a:t>Основные побочные действия антагонистов кальция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9978" y="1942273"/>
            <a:ext cx="2621507" cy="17436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334" y="1918840"/>
            <a:ext cx="2719052" cy="17375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2" y="4207341"/>
            <a:ext cx="2621507" cy="19325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7319" y="4207341"/>
            <a:ext cx="2639797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42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CC0000"/>
                </a:solidFill>
              </a:rPr>
              <a:t>Основные побочные действия                  </a:t>
            </a:r>
            <a:r>
              <a:rPr lang="el-GR" sz="3600" dirty="0">
                <a:solidFill>
                  <a:srgbClr val="CC0000"/>
                </a:solidFill>
              </a:rPr>
              <a:t>β-</a:t>
            </a:r>
            <a:r>
              <a:rPr lang="ru-RU" sz="3600" dirty="0" err="1">
                <a:solidFill>
                  <a:srgbClr val="CC0000"/>
                </a:solidFill>
              </a:rPr>
              <a:t>адреноблокаторов</a:t>
            </a:r>
            <a:endParaRPr lang="ru-RU" sz="3600" dirty="0">
              <a:solidFill>
                <a:srgbClr val="CC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</a:rPr>
              <a:t>Респираторные нарушения — </a:t>
            </a:r>
            <a:r>
              <a:rPr lang="ru-RU" sz="2000" dirty="0" err="1">
                <a:solidFill>
                  <a:srgbClr val="002060"/>
                </a:solidFill>
              </a:rPr>
              <a:t>бронхоспазм</a:t>
            </a:r>
            <a:r>
              <a:rPr lang="ru-RU" sz="2000" dirty="0">
                <a:solidFill>
                  <a:srgbClr val="002060"/>
                </a:solidFill>
              </a:rPr>
              <a:t>, способность индуцировать астматические приступы — корень проблемы  при приеме β-</a:t>
            </a:r>
            <a:r>
              <a:rPr lang="ru-RU" sz="2000" dirty="0" err="1">
                <a:solidFill>
                  <a:srgbClr val="002060"/>
                </a:solidFill>
              </a:rPr>
              <a:t>адреноблокаторов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3096652"/>
            <a:ext cx="2329721" cy="153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521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CC0000"/>
                </a:solidFill>
              </a:rPr>
              <a:t>Что необходимо знать и уметь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</a:rPr>
              <a:t>Уверенно ориентироваться в новых диапазонах целевого артериального давления и осцилляциях вариабельности,</a:t>
            </a: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Уметь   проводить  оценку сердечно-сосудистого риска и сердечно-сосудистого возраста с помощью шкалы SCORE , что поможет сформировать необходимый уровень приверженности к лечению,</a:t>
            </a: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Проводить мероприятия, направленные на модификацию образа жизни,</a:t>
            </a: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Обеспечивать формирование у пациентов грамотных навыков самоконтроля АД в течение дня и регистрации полученных результатов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, претворяя принцип обратной связи.</a:t>
            </a:r>
          </a:p>
          <a:p>
            <a:endParaRPr lang="ru-RU" sz="2000" dirty="0">
              <a:solidFill>
                <a:srgbClr val="FFFF00"/>
              </a:solidFill>
            </a:endParaRPr>
          </a:p>
          <a:p>
            <a:endParaRPr lang="ru-R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746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CC0000"/>
                </a:solidFill>
              </a:rPr>
              <a:t>Что необходимо знать и уметь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Знать побочные действия гипотензивных препаратов, своевременно выявлять их,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Обладать навыками работы в команде.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Комплекс мероприятий должен быть индивидуальным  и пациент- ориентированным!</a:t>
            </a: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221088"/>
            <a:ext cx="1643675" cy="12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687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61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CC0000"/>
                </a:solidFill>
              </a:rPr>
              <a:t>Артериальное давление — важнейший параметр состояния здоровья человека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Повышение АД на каждые 10 мм. рт. ст. увеличивает риск развития сердечно-сосудистых заболеваний на 30%. </a:t>
            </a:r>
          </a:p>
          <a:p>
            <a:pPr algn="just"/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 пациентов с повышенным давлением в 7 раз чаще развиваются нарушения мозгового кровообращения, в     4  раза чаще — ишемическая болезнь сердца, в  2 раза чаще — поражение сосудов нижних конечностей.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162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CC0000"/>
                </a:solidFill>
              </a:rPr>
              <a:t>Артериальное давление  и риск летальности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</a:rPr>
              <a:t>Снижение систолического артериального давления (САД) всего на 2 </a:t>
            </a:r>
            <a:r>
              <a:rPr lang="ru-RU" sz="2000" dirty="0" err="1">
                <a:solidFill>
                  <a:srgbClr val="002060"/>
                </a:solidFill>
              </a:rPr>
              <a:t>мм.рт.ст</a:t>
            </a:r>
            <a:r>
              <a:rPr lang="ru-RU" sz="2000" dirty="0">
                <a:solidFill>
                  <a:srgbClr val="002060"/>
                </a:solidFill>
              </a:rPr>
              <a:t>. приводит к снижению риска  летальности  от ишемической болезни сердца (ИБС) на 7% , инсульта на 10%. </a:t>
            </a: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Снижение диастолического артериального давления (ДАД) на 10 </a:t>
            </a:r>
            <a:r>
              <a:rPr lang="ru-RU" sz="2000" dirty="0" err="1">
                <a:solidFill>
                  <a:srgbClr val="002060"/>
                </a:solidFill>
              </a:rPr>
              <a:t>мм.рт.ст</a:t>
            </a:r>
            <a:r>
              <a:rPr lang="ru-RU" sz="2000" dirty="0">
                <a:solidFill>
                  <a:srgbClr val="002060"/>
                </a:solidFill>
              </a:rPr>
              <a:t>. сопровождается уменьшением риска летальности  от  острого нарушения мозгового кровообращения (ОНМК) на 56%, инфаркта миокарда (ИМ) на 37%.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12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CC0000"/>
                </a:solidFill>
              </a:rPr>
              <a:t>Факторы сердечно - сосудистого риска у пациентов с артериальной </a:t>
            </a:r>
            <a:r>
              <a:rPr lang="ru-RU" sz="3600" dirty="0">
                <a:solidFill>
                  <a:srgbClr val="C00000"/>
                </a:solidFill>
              </a:rPr>
              <a:t>гипертонией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1.  </a:t>
            </a:r>
            <a:r>
              <a:rPr lang="ru-RU" sz="2000" dirty="0">
                <a:solidFill>
                  <a:srgbClr val="002060"/>
                </a:solidFill>
              </a:rPr>
              <a:t>Пол (мужчины &gt; женщин),</a:t>
            </a: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2.  Возраст ≥55 лет у мужчин, ≥65 лет у женщин,</a:t>
            </a: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3.  Курение (в настоящем или прошлом),</a:t>
            </a: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</a:rPr>
              <a:t>4. Лабораторные показатели —  дислипидемия: ОХС &gt;4,9 ммоль/л и/или ХС ЛПНП &gt;3,0ммоль/л и/или ХС ЛПВП у мужчин — &lt;1,0 ммоль/л              (40 мг/</a:t>
            </a:r>
            <a:r>
              <a:rPr lang="ru-RU" sz="2000" dirty="0" err="1">
                <a:solidFill>
                  <a:srgbClr val="002060"/>
                </a:solidFill>
              </a:rPr>
              <a:t>дл</a:t>
            </a:r>
            <a:r>
              <a:rPr lang="ru-RU" sz="2000" dirty="0">
                <a:solidFill>
                  <a:srgbClr val="002060"/>
                </a:solidFill>
              </a:rPr>
              <a:t>), у женщин — &lt;1,2 ммоль/л (46 мг/</a:t>
            </a:r>
            <a:r>
              <a:rPr lang="ru-RU" sz="2000" dirty="0" err="1">
                <a:solidFill>
                  <a:srgbClr val="002060"/>
                </a:solidFill>
              </a:rPr>
              <a:t>дл</a:t>
            </a:r>
            <a:r>
              <a:rPr lang="ru-RU" sz="2000" dirty="0">
                <a:solidFill>
                  <a:srgbClr val="002060"/>
                </a:solidFill>
              </a:rPr>
              <a:t>) и/или триглицериды &gt;1,7 ммоль/л, </a:t>
            </a:r>
            <a:r>
              <a:rPr lang="ru-RU" sz="2000" b="1" u="sng" dirty="0">
                <a:solidFill>
                  <a:srgbClr val="002060"/>
                </a:solidFill>
              </a:rPr>
              <a:t>мочевая кислота </a:t>
            </a:r>
            <a:r>
              <a:rPr lang="ru-RU" sz="2000" dirty="0">
                <a:solidFill>
                  <a:srgbClr val="002060"/>
                </a:solidFill>
              </a:rPr>
              <a:t>(≥360 </a:t>
            </a:r>
            <a:r>
              <a:rPr lang="ru-RU" sz="2000" dirty="0" err="1">
                <a:solidFill>
                  <a:srgbClr val="002060"/>
                </a:solidFill>
              </a:rPr>
              <a:t>мкмоль</a:t>
            </a:r>
            <a:r>
              <a:rPr lang="ru-RU" sz="2000" dirty="0">
                <a:solidFill>
                  <a:srgbClr val="002060"/>
                </a:solidFill>
              </a:rPr>
              <a:t>/л у женщин, ≥420 </a:t>
            </a:r>
            <a:r>
              <a:rPr lang="ru-RU" sz="2000" dirty="0" err="1">
                <a:solidFill>
                  <a:srgbClr val="002060"/>
                </a:solidFill>
              </a:rPr>
              <a:t>мкмоль</a:t>
            </a:r>
            <a:r>
              <a:rPr lang="ru-RU" sz="2000" dirty="0">
                <a:solidFill>
                  <a:srgbClr val="002060"/>
                </a:solidFill>
              </a:rPr>
              <a:t>/л у мужчин), нарушение гликемии натощак: глюкоза плазмы натощак 5,6-6,9 ммоль/л, нарушение </a:t>
            </a:r>
            <a:r>
              <a:rPr lang="ru-RU" sz="2000" dirty="0" err="1">
                <a:solidFill>
                  <a:srgbClr val="002060"/>
                </a:solidFill>
              </a:rPr>
              <a:t>толеантности</a:t>
            </a:r>
            <a:r>
              <a:rPr lang="ru-RU" sz="2000" dirty="0">
                <a:solidFill>
                  <a:srgbClr val="002060"/>
                </a:solidFill>
              </a:rPr>
              <a:t> к глюкозе.</a:t>
            </a:r>
          </a:p>
        </p:txBody>
      </p:sp>
    </p:spTree>
    <p:extLst>
      <p:ext uri="{BB962C8B-B14F-4D97-AF65-F5344CB8AC3E}">
        <p14:creationId xmlns:p14="http://schemas.microsoft.com/office/powerpoint/2010/main" val="2554682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CC0000"/>
                </a:solidFill>
              </a:rPr>
              <a:t>Факторы сердечно - сосудистого риска у пациентов с артериальной </a:t>
            </a:r>
            <a:r>
              <a:rPr lang="ru-RU" sz="3600" dirty="0">
                <a:solidFill>
                  <a:srgbClr val="C00000"/>
                </a:solidFill>
              </a:rPr>
              <a:t>гипертонией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</a:rPr>
              <a:t>5. Избыточная масса тела (ИМТ* 25-29,9 кг/м ²или ожирение (ИМТ ≥ 30 кг/м²),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</a:rPr>
              <a:t>6. Семейный анамнез развития сердечно-сосудистых заболеваний в молодом возрасте (&lt; 55 лет для мужчин и &lt;65 лет для женщин), развитие АГ в молодом возрасте у родителей или в семье,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</a:rPr>
              <a:t>7. </a:t>
            </a:r>
            <a:r>
              <a:rPr lang="ru-RU" sz="2000" b="1" u="sng" dirty="0">
                <a:solidFill>
                  <a:srgbClr val="002060"/>
                </a:solidFill>
              </a:rPr>
              <a:t>Ранняя менопауза</a:t>
            </a:r>
            <a:r>
              <a:rPr lang="ru-RU" sz="2000" dirty="0">
                <a:solidFill>
                  <a:srgbClr val="002060"/>
                </a:solidFill>
              </a:rPr>
              <a:t>,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</a:rPr>
              <a:t>8. Малоподвижный  образ жизни,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</a:rPr>
              <a:t>9. Психологические и социально-экономические факторы,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</a:rPr>
              <a:t>10. Частота сердечных сокращений </a:t>
            </a:r>
            <a:r>
              <a:rPr lang="ru-RU" sz="2000" b="1" u="sng" dirty="0">
                <a:solidFill>
                  <a:srgbClr val="002060"/>
                </a:solidFill>
              </a:rPr>
              <a:t>в покое &gt;80 ударов </a:t>
            </a:r>
            <a:r>
              <a:rPr lang="ru-RU" sz="2000" dirty="0">
                <a:solidFill>
                  <a:srgbClr val="002060"/>
                </a:solidFill>
              </a:rPr>
              <a:t>в минуту.</a:t>
            </a:r>
          </a:p>
          <a:p>
            <a:endParaRPr lang="ru-R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88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Шкала SCORE – простой и надежный инструмент для оценки сердечно-сосудистого риска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582341"/>
            <a:ext cx="4392488" cy="4006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60032" y="1582341"/>
            <a:ext cx="38267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Оценка факторов риска (ФР) сердечно-сосудистых заболеваний, суммарного сердечно-сосудистого риска и его снижение за счет модификации всех имеющихся ФР — важнейшая составляющая кардиоваскулярной профилактики, решающее условие дальнейшего снижения смертности в России.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Шкала SCORE имеет наглядный дизайн и легка в применении.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Пациент может самостоятельно воспользоваться калькулятором шкалы SCORE «онлайн». </a:t>
            </a:r>
          </a:p>
        </p:txBody>
      </p:sp>
    </p:spTree>
    <p:extLst>
      <p:ext uri="{BB962C8B-B14F-4D97-AF65-F5344CB8AC3E}">
        <p14:creationId xmlns:p14="http://schemas.microsoft.com/office/powerpoint/2010/main" val="626680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Стратегии вмешательства в зависимости от категории риска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Лицам с  низким и  умеренным риском по  Шкале SCORE (&lt;5%) следует предоставить рекомендации по  изменению образа жизни, которые позволят им оставаться в  той  же категории риска (при исходно-низком риске) или перейти в  категорию низкого риска (для лиц с умеренным риском).</a:t>
            </a: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Лицам с  высоким риском по  Шкале SCORE (≥5% и &lt;10%) должно проводиться интенсивное профилактическое консультирование по  изменению образа жизни. При недостаточной эффективности поведенческих вмешательств у таких пациентов рассматривается переход к медикаментозной коррекции ФР. </a:t>
            </a: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Пациенты, имеющие  сердечно-сосудистое заболевание, сахарный диабет  или хроническую болезнь почек  (ХБП) по умолчанию относятся к категории высокого или очень высокого риска по глобальной шкале 10-летнего риска.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Общая оценка риска с помощью шкалы SCORE рекомендуется у бессимптомных взрослых старше 40 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58999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2174</TotalTime>
  <Words>2064</Words>
  <Application>Microsoft Office PowerPoint</Application>
  <PresentationFormat>Экран (4:3)</PresentationFormat>
  <Paragraphs>236</Paragraphs>
  <Slides>34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Основные понятия</vt:lpstr>
      <vt:lpstr>Распространенность артериальной гипертонии</vt:lpstr>
      <vt:lpstr>Артериальное давление — важнейший параметр состояния здоровья человека</vt:lpstr>
      <vt:lpstr>Артериальное давление  и риск летальности </vt:lpstr>
      <vt:lpstr>Факторы сердечно - сосудистого риска у пациентов с артериальной гипертонией</vt:lpstr>
      <vt:lpstr>Факторы сердечно - сосудистого риска у пациентов с артериальной гипертонией</vt:lpstr>
      <vt:lpstr>Шкала SCORE – простой и надежный инструмент для оценки сердечно-сосудистого риска</vt:lpstr>
      <vt:lpstr>Стратегии вмешательства в зависимости от категории риска</vt:lpstr>
      <vt:lpstr>Целевые уровни  основных факторов риска</vt:lpstr>
      <vt:lpstr>Установка— целевое артериальное давление</vt:lpstr>
      <vt:lpstr>Новые целевые уровни артериального давления</vt:lpstr>
      <vt:lpstr>Важный момент в реальной практике</vt:lpstr>
      <vt:lpstr>Категории артериального давления</vt:lpstr>
      <vt:lpstr>Не допускаем стратегических ошибок</vt:lpstr>
      <vt:lpstr>Осцилляции вариабельности  артериального давления</vt:lpstr>
      <vt:lpstr> Границы высокой вариабельности артериального давления у пациентов с артериальной гипертензией</vt:lpstr>
      <vt:lpstr>Менеджмент образа жизни</vt:lpstr>
      <vt:lpstr>Самоконтроль артериального давления и приверженность терапии</vt:lpstr>
      <vt:lpstr>Важность самоконтроля артериального давления</vt:lpstr>
      <vt:lpstr>Главное кроется в деталях </vt:lpstr>
      <vt:lpstr>Новые требования к самоконтролю </vt:lpstr>
      <vt:lpstr>Хронотерапевтический подход</vt:lpstr>
      <vt:lpstr>Современные опции лечения</vt:lpstr>
      <vt:lpstr>Изменения в лекарственной терапии артериальной гипертонии</vt:lpstr>
      <vt:lpstr>Контроль на всех этапах лечения</vt:lpstr>
      <vt:lpstr>Мониторинг побочных действий гипотензивных препаратов</vt:lpstr>
      <vt:lpstr>Ключевой  фактор</vt:lpstr>
      <vt:lpstr>Основные побочные действия ингибиторов-АПФ</vt:lpstr>
      <vt:lpstr>Основные побочные действия антагонистов кальция</vt:lpstr>
      <vt:lpstr>Основные побочные действия                  β-адреноблокаторов</vt:lpstr>
      <vt:lpstr>Что необходимо знать и уметь</vt:lpstr>
      <vt:lpstr>Что необходимо знать и уметь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Острый коронарный синдром: диагностика и лечение в условиях общей врачебной практики</dc:title>
  <dc:creator>Тамила</dc:creator>
  <cp:lastModifiedBy>User</cp:lastModifiedBy>
  <cp:revision>165</cp:revision>
  <dcterms:created xsi:type="dcterms:W3CDTF">2012-08-30T17:07:30Z</dcterms:created>
  <dcterms:modified xsi:type="dcterms:W3CDTF">2024-04-23T11:29:49Z</dcterms:modified>
</cp:coreProperties>
</file>