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8" r:id="rId3"/>
    <p:sldId id="259" r:id="rId4"/>
    <p:sldId id="260" r:id="rId5"/>
    <p:sldId id="263" r:id="rId6"/>
    <p:sldId id="288" r:id="rId7"/>
    <p:sldId id="287" r:id="rId8"/>
    <p:sldId id="289" r:id="rId9"/>
    <p:sldId id="261" r:id="rId10"/>
    <p:sldId id="262" r:id="rId11"/>
    <p:sldId id="257" r:id="rId12"/>
    <p:sldId id="290" r:id="rId13"/>
    <p:sldId id="265" r:id="rId14"/>
    <p:sldId id="266" r:id="rId15"/>
    <p:sldId id="267" r:id="rId16"/>
    <p:sldId id="284" r:id="rId17"/>
    <p:sldId id="268" r:id="rId18"/>
    <p:sldId id="285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98" autoAdjust="0"/>
  </p:normalViewPr>
  <p:slideViewPr>
    <p:cSldViewPr snapToGrid="0">
      <p:cViewPr varScale="1">
        <p:scale>
          <a:sx n="95" d="100"/>
          <a:sy n="95" d="100"/>
        </p:scale>
        <p:origin x="11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08FC1-E790-49D9-A697-C86860FD0267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61583-F27E-46CD-B215-ADFD2D8BE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4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96B33708-4707-4945-AB28-7C71528E8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1348E65C-C4A1-4832-A123-6BB7C3914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Многоуважаемый президиум, уважаемые коллеги представляю вашему вниманию доклад КОКЛЮШ.</a:t>
            </a:r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0F71B9E6-3648-495E-81EB-5AC2DCA24F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C81BD4-8B74-4835-A820-AA23CD414906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1583-F27E-46CD-B215-ADFD2D8BEA0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5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7F336-7EFB-40C9-8100-4284B3EC1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FCA4CB-2C4E-4B83-9ED9-8FCA49CDF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4CFCC1-59B7-4ABA-8AAC-F5252BE5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D26C8-E512-4183-8E6F-2CAD5330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5297A-613A-43F3-BFA7-BEFA4DD4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E74BC-1A37-4AFF-ACD5-F8AF54D6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4EF21A-3A6D-4871-80DE-CEF8819D8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40004-60B3-4F37-BC17-45626D4D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9C088-59BF-4E2D-A09A-2E9767A5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C8C42-F4B1-457D-886B-C912D8B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3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608555-1DC3-4004-A5A8-DC4041AC2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E97CF4-99D0-4FC2-B326-F0FCD0F8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18CFA-5BF6-48DB-A33D-D5F67227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43A4-E874-46F8-8B60-CB21E4DA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8248B-C04A-42C7-BE3D-E1A663C7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0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361E6-4F4A-414D-97F9-ACBD00AD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213D3E-D5C0-4D04-AAD3-1173FEBB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FAF85-AC0E-46D1-BCBF-4A739EF5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9DCE6-56C9-44A4-A9A8-6D79F812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C0BF0-8E9A-46E5-AA4F-50DB0438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2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8DC22-4C29-4A46-9CBD-61D23D5C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DC28F-E9BA-431E-9149-B7AFF2F41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E4C34-2FA2-4364-BFCB-36DD0EE8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38CD0-1126-48DD-BFC0-BAF85EAF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8D62BD-FB31-4237-8029-6CAB52F3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1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ACB47-2DC8-475A-8F89-0E910650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74AA7-FEC0-4695-91E8-C9100086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488FC2-1E60-4C6B-8CA5-9ECAA32B8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DD87ED-E0A8-4660-B127-0AA461D2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162F4-BEA2-4154-9458-2251C301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FE5068-2361-43E3-A41A-FEADE3B3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0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296EF-D23E-4C78-865B-433697A5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37A88-8DDC-427E-BCCB-9E6B9D56B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6DD8E-C722-40AA-9BE8-BFD3D70D0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65657-20E9-4451-B391-258A3AAB3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7B6DFA-1AEE-43C4-A81B-87B802D3E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553BA3-82ED-4412-BB7F-9BBAAF37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5BFC40-7128-4559-B9AF-9A4B8E78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458DB1-93E9-4E5B-BD95-A628EA24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1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89AF0-8554-4B26-B0B5-1F2EA769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12A8B0-5815-4916-9553-5B612C59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9B657E-3E2E-4096-B1EF-322493CB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95342D-4E9B-49DA-9F8B-9AE6F63D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3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D66837-A434-4496-82EC-91437083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4BE13B-318D-4726-80AA-065DD2C6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C8C8E0-3DD9-4DE7-AA0D-7DF5F7CC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4F8EE-107A-4D0B-AB4D-52EBDB26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8DCD9-E92E-487A-A4AE-90B1EF71A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D54821-C801-4143-8D0F-61D4D8EA6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B59128-A6F8-4D47-BEF7-29FBF3FF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F6EB6E-4790-43FB-8EEA-DA02AA9F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A3A9D3-138F-4258-BCE2-083A01A0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8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D6D56-7341-4867-A9CB-715A6B42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1EF265-1F5D-4DA4-8099-EB99D3B89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D0607D-7464-49AE-AA1F-35768CADB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2065C-7972-4AD5-89C4-857B5F81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4C3D0-4B9E-4279-AB42-FF2C7A38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ED43FE-4BD6-4E09-BA3C-33172528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1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D82F9-F016-49C2-8299-C4C1FA5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9F0749-7412-4871-A165-89965D562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C1E8A5-3FF5-4970-AFED-F7BFF905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7231-92A3-4809-9A6B-3CD0B23B0C9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1D047-44D4-4E72-B62C-A1375CD89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D49E5-8168-4154-A6A1-04280E1AD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7680-5956-4DB1-9D9B-DD8A03AF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B6E8ADD7-4B96-4ADC-938D-A6E1F1A9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33337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ГБПОУ  «Самарский медицинский колледж им. Н. Ляпиной»</a:t>
            </a:r>
            <a:endParaRPr lang="ru-RU" altLang="ru-RU" sz="1800" b="1">
              <a:solidFill>
                <a:srgbClr val="FFFF00"/>
              </a:solidFill>
            </a:endParaRPr>
          </a:p>
        </p:txBody>
      </p:sp>
      <p:sp>
        <p:nvSpPr>
          <p:cNvPr id="3075" name="TextBox 5">
            <a:extLst>
              <a:ext uri="{FF2B5EF4-FFF2-40B4-BE49-F238E27FC236}">
                <a16:creationId xmlns:a16="http://schemas.microsoft.com/office/drawing/2014/main" id="{2DF3E6CD-0221-4F3D-BE4D-FF9DAC1AE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5410620"/>
            <a:ext cx="4769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Багрова Жанна Витальевна – преподаватель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 ГБПОУ «СМК им. </a:t>
            </a:r>
            <a:r>
              <a:rPr lang="ru-RU" altLang="ru-RU" sz="1800" b="1" dirty="0" err="1"/>
              <a:t>Н.Ляпиной</a:t>
            </a:r>
            <a:r>
              <a:rPr lang="ru-RU" altLang="ru-RU" sz="1800" b="1" dirty="0"/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4152D-3100-41DD-A4AB-8ACF0197BA0D}"/>
              </a:ext>
            </a:extLst>
          </p:cNvPr>
          <p:cNvSpPr txBox="1"/>
          <p:nvPr/>
        </p:nvSpPr>
        <p:spPr>
          <a:xfrm>
            <a:off x="2081146" y="1916833"/>
            <a:ext cx="8228086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Аэробные нагрузки-новая парадигма специалистов 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сестринского </a:t>
            </a:r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дела </a:t>
            </a:r>
          </a:p>
        </p:txBody>
      </p:sp>
      <p:pic>
        <p:nvPicPr>
          <p:cNvPr id="3077" name="Рисунок 1">
            <a:extLst>
              <a:ext uri="{FF2B5EF4-FFF2-40B4-BE49-F238E27FC236}">
                <a16:creationId xmlns:a16="http://schemas.microsoft.com/office/drawing/2014/main" id="{B429B522-17B4-4ADB-8F86-3C0CE36E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"/>
            <a:ext cx="17303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Постепенность увеличения нагрузки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Начальная мощность нагрузки должна ограничиваться пороговой нагрузкой, которая вызывает увеличение частоты сердечных сокращений (ЧСС) до 50 – 70% от максимального значения.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После того, как регулярные тренировки (3–5 раз в неделю) с пороговой нагрузкой станут привычными, можно приступать к следующему этапу.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Для повышения мощности физической нагрузки до оптимальной сначала надо увеличивать продолжительность тренировки до тех пор, пока ЧСС не достигнет 70–85 % от максимальной ЧСС. Если после 40–60 мин. оптимальная ЧСС не достигнута, то можно увеличить ее мощность (скорость выполнения упражнений).</a:t>
            </a:r>
          </a:p>
        </p:txBody>
      </p:sp>
    </p:spTree>
    <p:extLst>
      <p:ext uri="{BB962C8B-B14F-4D97-AF65-F5344CB8AC3E}">
        <p14:creationId xmlns:p14="http://schemas.microsoft.com/office/powerpoint/2010/main" val="160080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Виды аэробных тренировок, повышающих МПК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2600" dirty="0"/>
              <a:t>К аэробным тренировкам относятся:</a:t>
            </a:r>
          </a:p>
          <a:p>
            <a:pPr lvl="1" fontAlgn="base"/>
            <a:r>
              <a:rPr lang="ru-RU" sz="2600" dirty="0"/>
              <a:t>быстрая ходьба на дистанции, бег</a:t>
            </a:r>
          </a:p>
          <a:p>
            <a:pPr lvl="1" fontAlgn="base"/>
            <a:r>
              <a:rPr lang="ru-RU" sz="2600" dirty="0"/>
              <a:t>занятия на велотренажерах, степперах, </a:t>
            </a:r>
            <a:r>
              <a:rPr lang="ru-RU" sz="2600" dirty="0" err="1"/>
              <a:t>тредмилах</a:t>
            </a:r>
            <a:endParaRPr lang="ru-RU" sz="2600" dirty="0"/>
          </a:p>
          <a:p>
            <a:pPr lvl="1" fontAlgn="base"/>
            <a:r>
              <a:rPr lang="ru-RU" sz="2600" dirty="0"/>
              <a:t>плавание</a:t>
            </a:r>
          </a:p>
          <a:p>
            <a:pPr lvl="1" fontAlgn="base"/>
            <a:r>
              <a:rPr lang="ru-RU" sz="2600" dirty="0"/>
              <a:t>упражнения со скакалкой</a:t>
            </a:r>
          </a:p>
          <a:p>
            <a:pPr lvl="1" fontAlgn="base"/>
            <a:r>
              <a:rPr lang="ru-RU" sz="2600" dirty="0"/>
              <a:t>танцы, спортивные игры</a:t>
            </a:r>
          </a:p>
          <a:p>
            <a:pPr lvl="1" fontAlgn="base"/>
            <a:r>
              <a:rPr lang="ru-RU" sz="2600" dirty="0"/>
              <a:t>фитнес и аэробика</a:t>
            </a:r>
          </a:p>
          <a:p>
            <a:pPr lvl="1" fontAlgn="base"/>
            <a:r>
              <a:rPr lang="ru-RU" sz="2600" dirty="0"/>
              <a:t>подъем по лестнице</a:t>
            </a:r>
          </a:p>
          <a:p>
            <a:pPr lvl="1" fontAlgn="base"/>
            <a:r>
              <a:rPr lang="ru-RU" sz="2600" dirty="0"/>
              <a:t>катание на лыжах и коньках</a:t>
            </a:r>
          </a:p>
          <a:p>
            <a:pPr lvl="1" fontAlgn="base"/>
            <a:r>
              <a:rPr lang="ru-RU" sz="2600" dirty="0"/>
              <a:t>скандинавская ходьба</a:t>
            </a:r>
          </a:p>
          <a:p>
            <a:endParaRPr lang="ru-RU" dirty="0"/>
          </a:p>
        </p:txBody>
      </p:sp>
      <p:pic>
        <p:nvPicPr>
          <p:cNvPr id="2050" name="Picture 2" descr="https://otkrit-ka.ru/uploads/posts/2021-11/krasivye-foto-kartinki-plavanie-23.jpg">
            <a:extLst>
              <a:ext uri="{FF2B5EF4-FFF2-40B4-BE49-F238E27FC236}">
                <a16:creationId xmlns:a16="http://schemas.microsoft.com/office/drawing/2014/main" id="{84A1D817-55B1-441E-B6B7-F0A7CD39B7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2753264" cy="17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ife4health.ru/wp-content/uploads/2018/11/Regulyarnye-zanyatiya-begom_006.jpg">
            <a:extLst>
              <a:ext uri="{FF2B5EF4-FFF2-40B4-BE49-F238E27FC236}">
                <a16:creationId xmlns:a16="http://schemas.microsoft.com/office/drawing/2014/main" id="{9AB6FB76-4001-479B-9555-5CC0F1E2C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b="18516"/>
          <a:stretch/>
        </p:blipFill>
        <p:spPr bwMode="auto">
          <a:xfrm>
            <a:off x="8573654" y="1822161"/>
            <a:ext cx="2690091" cy="17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ye-bye-calories.ru/wp-content/uploads/7/b/7/7b7b7da6427d8e6697425be96028568d.jpeg">
            <a:extLst>
              <a:ext uri="{FF2B5EF4-FFF2-40B4-BE49-F238E27FC236}">
                <a16:creationId xmlns:a16="http://schemas.microsoft.com/office/drawing/2014/main" id="{7AB4AD5C-BA04-4FA5-BC1C-7C1581D9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619622"/>
            <a:ext cx="2753265" cy="25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itzdrav.com/wp-content/uploads/2019/06/pryzhki-so-skakalkoy.jpg">
            <a:extLst>
              <a:ext uri="{FF2B5EF4-FFF2-40B4-BE49-F238E27FC236}">
                <a16:creationId xmlns:a16="http://schemas.microsoft.com/office/drawing/2014/main" id="{7E00C108-4EA6-4F2C-BB5C-F2766031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53" y="3616158"/>
            <a:ext cx="2690091" cy="256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0F583-959F-4000-ACC9-8A3739B3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Ходьба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348F1-AE17-4F5F-8429-F95C23AA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6"/>
            <a:ext cx="10515600" cy="4922980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/>
              <a:t>Ходьба широко применятся в качестве средства реабилитации после заболеваний дыхательной, сердечно-сосудистой, нервной системы и многих других заболеваний. </a:t>
            </a:r>
          </a:p>
          <a:p>
            <a:pPr lvl="0" algn="just"/>
            <a:r>
              <a:rPr lang="ru-RU" sz="2400" dirty="0"/>
              <a:t>Для занятий ходьбой  практически не сущест­вует медицинских противопоказаний. </a:t>
            </a:r>
          </a:p>
          <a:p>
            <a:pPr lvl="0" algn="just"/>
            <a:r>
              <a:rPr lang="ru-RU" sz="2400" dirty="0"/>
              <a:t>Эффективность воздействия ходьбы на организм человека зависит от длины шага, техники движений, скорости ходьбы и её продолжительности.</a:t>
            </a:r>
          </a:p>
          <a:p>
            <a:pPr lvl="0" algn="just"/>
            <a:r>
              <a:rPr lang="ru-RU" sz="2400" dirty="0"/>
              <a:t>Перед занятием по ходьбе необходимо сделать короткую раз­минку. Заканчивая трениро­вочную ходьбу, надо постепенно снизить скорость.</a:t>
            </a:r>
          </a:p>
          <a:p>
            <a:pPr lvl="0" algn="just"/>
            <a:r>
              <a:rPr lang="ru-RU" sz="2400" dirty="0"/>
              <a:t> В первую неделю рекомендуется ходить по 15 - 20 минут, затем в течение 10-15 недель рекомендуется увеличить время ходьбы до 1-1.5 часа, а объем ходьбы до 6-8км в день.</a:t>
            </a:r>
          </a:p>
        </p:txBody>
      </p:sp>
    </p:spTree>
    <p:extLst>
      <p:ext uri="{BB962C8B-B14F-4D97-AF65-F5344CB8AC3E}">
        <p14:creationId xmlns:p14="http://schemas.microsoft.com/office/powerpoint/2010/main" val="247294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Бег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Противопоказаниями к бегу являются выраженные изменения в опорно-двигательном аппарате, артрозы </a:t>
            </a:r>
            <a:r>
              <a:rPr lang="en-US" dirty="0"/>
              <a:t>III </a:t>
            </a:r>
            <a:r>
              <a:rPr lang="ru-RU" dirty="0"/>
              <a:t>степени, значительное снижение функции </a:t>
            </a:r>
            <a:r>
              <a:rPr lang="ru-RU" dirty="0" err="1"/>
              <a:t>кардиореспираторной</a:t>
            </a:r>
            <a:r>
              <a:rPr lang="ru-RU" dirty="0"/>
              <a:t> системы, сердечная недостаточность.</a:t>
            </a:r>
          </a:p>
          <a:p>
            <a:pPr algn="just"/>
            <a:r>
              <a:rPr lang="ru-RU" dirty="0"/>
              <a:t>Бег должен быть лёгким, свободным, ритмичным, необходимо подбирать для себя оптимальную скорость, свой темп.</a:t>
            </a:r>
          </a:p>
          <a:p>
            <a:pPr algn="just"/>
            <a:r>
              <a:rPr lang="ru-RU" dirty="0"/>
              <a:t>При беге трусцой должен быть небольшой наклон вперёд, руки согнуты в локтях. Нога ставится на опору на всю стопу и с акцентом на её переднюю часть.</a:t>
            </a:r>
          </a:p>
          <a:p>
            <a:pPr algn="just"/>
            <a:r>
              <a:rPr lang="ru-RU" dirty="0"/>
              <a:t>Бег обязательно должен заканчиваться ходьбой. Даже при изменении пульса следует ходить.</a:t>
            </a:r>
          </a:p>
          <a:p>
            <a:pPr algn="just"/>
            <a:r>
              <a:rPr lang="ru-RU" dirty="0"/>
              <a:t>Нагрузка, особенно на первом этапе, не должна вызывать выраженного утомления и снижения работоспособности, бегать можно через день.</a:t>
            </a:r>
          </a:p>
        </p:txBody>
      </p:sp>
    </p:spTree>
    <p:extLst>
      <p:ext uri="{BB962C8B-B14F-4D97-AF65-F5344CB8AC3E}">
        <p14:creationId xmlns:p14="http://schemas.microsoft.com/office/powerpoint/2010/main" val="318319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Плавание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Противопоказаниями к плаванью являются: значительное снижение функции </a:t>
            </a:r>
            <a:r>
              <a:rPr lang="ru-RU" sz="2400" dirty="0" err="1"/>
              <a:t>кардиореспираторной</a:t>
            </a:r>
            <a:r>
              <a:rPr lang="ru-RU" sz="2400" dirty="0"/>
              <a:t> системы, сердечная недостаточность, заболевания мочевыделительной системы.</a:t>
            </a:r>
          </a:p>
          <a:p>
            <a:pPr algn="just"/>
            <a:r>
              <a:rPr lang="ru-RU" sz="2400" dirty="0"/>
              <a:t>Плаванье вовлекает в работу все мышцы тела.</a:t>
            </a:r>
          </a:p>
          <a:p>
            <a:pPr algn="just"/>
            <a:r>
              <a:rPr lang="ru-RU" sz="2400" dirty="0"/>
              <a:t>Охлаждение  тела во время активных движений в воде нормализует терморегуляцию. Рекомендуемая температура воды для плавания                22-25 градусов.</a:t>
            </a:r>
          </a:p>
          <a:p>
            <a:pPr algn="just"/>
            <a:r>
              <a:rPr lang="ru-RU" sz="2400" dirty="0"/>
              <a:t>Перед занятием плаванием рекомендуется выполнять разминку:  имитационные упражнения руками и ногами, погру­жения в воду с головой с задержкой дыхания, лежание на воде.</a:t>
            </a:r>
          </a:p>
          <a:p>
            <a:pPr algn="just"/>
            <a:r>
              <a:rPr lang="ru-RU" sz="2400" dirty="0"/>
              <a:t>По мере овладения техникой плавания и воспитания выносливости переходить в преодолению </a:t>
            </a:r>
            <a:r>
              <a:rPr lang="ru-RU" sz="2400" b="1" dirty="0"/>
              <a:t> </a:t>
            </a:r>
            <a:r>
              <a:rPr lang="ru-RU" sz="2400" dirty="0"/>
              <a:t>без остановок 500 - 700 метров и в дальнейшем 1000 – 1500 метров.</a:t>
            </a:r>
          </a:p>
        </p:txBody>
      </p:sp>
    </p:spTree>
    <p:extLst>
      <p:ext uri="{BB962C8B-B14F-4D97-AF65-F5344CB8AC3E}">
        <p14:creationId xmlns:p14="http://schemas.microsoft.com/office/powerpoint/2010/main" val="181744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D649AB-B685-4831-8689-F0DDC9211C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Ходьба и бег на лыжах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07657" cy="4351338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Противопоказаниями к бегу на лыжах являются выраженные изменения в опорно-двигательном аппарате, артрозы </a:t>
            </a:r>
            <a:r>
              <a:rPr lang="ru-RU" sz="2400" dirty="0" smtClean="0"/>
              <a:t>                   </a:t>
            </a:r>
            <a:r>
              <a:rPr lang="en-US" sz="2400" dirty="0" smtClean="0"/>
              <a:t>III </a:t>
            </a:r>
            <a:r>
              <a:rPr lang="ru-RU" sz="2400" dirty="0"/>
              <a:t>степени, значительное снижение функции </a:t>
            </a:r>
            <a:r>
              <a:rPr lang="ru-RU" sz="2400" dirty="0" err="1"/>
              <a:t>кардиореспираторной</a:t>
            </a:r>
            <a:r>
              <a:rPr lang="ru-RU" sz="2400" dirty="0"/>
              <a:t> системы, сердечная недостаточность.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Тренирующий эффект при ходьбе и беге на лыжах развивается за счет: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/>
              <a:t>включения всех основных групп мышц,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/>
              <a:t>низких температурных режимов окружающей среды.</a:t>
            </a:r>
          </a:p>
          <a:p>
            <a:endParaRPr lang="ru-RU" dirty="0"/>
          </a:p>
        </p:txBody>
      </p:sp>
      <p:pic>
        <p:nvPicPr>
          <p:cNvPr id="1026" name="Picture 2" descr="https://sportishka.com/uploads/posts/2023-11/1701186035_sportishka-com-p-odezhda-dlya-kataniya-na-begovikh-lizhakh-36.jpg">
            <a:extLst>
              <a:ext uri="{FF2B5EF4-FFF2-40B4-BE49-F238E27FC236}">
                <a16:creationId xmlns:a16="http://schemas.microsoft.com/office/drawing/2014/main" id="{291F068B-783A-49FE-9165-45A1D48EC0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56" y="2277374"/>
            <a:ext cx="4475544" cy="344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7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9607BE-D580-4FC0-8F3E-A5810789D2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Велотренировка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F6F8D-F832-4FA0-B67C-7CCBF72B0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2400" dirty="0"/>
              <a:t>Циклические движения  улучшают сосудистый тонус и функцию суставов нижних конечностей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dirty="0"/>
              <a:t>Тренирующий эффект для </a:t>
            </a:r>
            <a:r>
              <a:rPr lang="ru-RU" sz="2400" dirty="0" err="1"/>
              <a:t>кардиореспираторной</a:t>
            </a:r>
            <a:r>
              <a:rPr lang="ru-RU" sz="2400" dirty="0"/>
              <a:t> системы развивается на скорости 15-25 км в час.</a:t>
            </a:r>
          </a:p>
          <a:p>
            <a:endParaRPr lang="ru-RU" dirty="0"/>
          </a:p>
        </p:txBody>
      </p:sp>
      <p:pic>
        <p:nvPicPr>
          <p:cNvPr id="2050" name="Picture 2" descr="https://voltreco.ru/d/trekhkolesnyy_skladnoy_velosiped_vzroslyy_tritsikl_doonkan_trike_dunkan_trayk_kupit_v_moskve_6.jpg">
            <a:extLst>
              <a:ext uri="{FF2B5EF4-FFF2-40B4-BE49-F238E27FC236}">
                <a16:creationId xmlns:a16="http://schemas.microsoft.com/office/drawing/2014/main" id="{66CFA820-C935-449D-A33C-DFF30A7620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-454" r="16979"/>
          <a:stretch/>
        </p:blipFill>
        <p:spPr bwMode="auto">
          <a:xfrm>
            <a:off x="6225309" y="2019588"/>
            <a:ext cx="5128491" cy="354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9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Танцы и аэробика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14358" cy="4351338"/>
          </a:xfrm>
        </p:spPr>
        <p:txBody>
          <a:bodyPr>
            <a:normAutofit fontScale="92500"/>
          </a:bodyPr>
          <a:lstStyle/>
          <a:p>
            <a:pPr algn="just">
              <a:spcAft>
                <a:spcPts val="600"/>
              </a:spcAft>
            </a:pPr>
            <a:r>
              <a:rPr lang="ru-RU" sz="2600" dirty="0"/>
              <a:t>Упражнения для всех основных групп мышц и частей тела выполняются под музыку в быстром темпе 10-45 минут.</a:t>
            </a:r>
          </a:p>
          <a:p>
            <a:pPr algn="just">
              <a:spcAft>
                <a:spcPts val="600"/>
              </a:spcAft>
            </a:pPr>
            <a:r>
              <a:rPr lang="ru-RU" sz="2600" dirty="0"/>
              <a:t>Оказы­вают укрепляющее влияние на опорно-двигательный аппарат, способст­вует развитию гибкости.</a:t>
            </a:r>
          </a:p>
          <a:p>
            <a:pPr algn="just">
              <a:spcAft>
                <a:spcPts val="600"/>
              </a:spcAft>
            </a:pPr>
            <a:r>
              <a:rPr lang="ru-RU" sz="2600" dirty="0"/>
              <a:t>Комплексы ритмической гимнастики могут проводиться в форме утренней гимнастики, физкультурной паузы, разминки, оздоровительной тренировки.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Что такое Аэробика? — Виды популярного фитнеса [2019]">
            <a:extLst>
              <a:ext uri="{FF2B5EF4-FFF2-40B4-BE49-F238E27FC236}">
                <a16:creationId xmlns:a16="http://schemas.microsoft.com/office/drawing/2014/main" id="{9F484A2C-5E8C-4B9F-BAED-DEC389D1AA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89" y="2258169"/>
            <a:ext cx="4564811" cy="36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4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9BB92-BD3E-45EB-8CA1-8B451949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1"/>
            <a:ext cx="10515600" cy="2492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Аэробные тренировки-основа </a:t>
            </a:r>
            <a:r>
              <a:rPr lang="ru-RU" dirty="0" err="1">
                <a:solidFill>
                  <a:srgbClr val="0070C0"/>
                </a:solidFill>
              </a:rPr>
              <a:t>кардиореабилитации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3074" name="Picture 2" descr="https://healthjade.net/wp-content/uploads/2019/11/Duke-Treadmill-score.jpg">
            <a:extLst>
              <a:ext uri="{FF2B5EF4-FFF2-40B4-BE49-F238E27FC236}">
                <a16:creationId xmlns:a16="http://schemas.microsoft.com/office/drawing/2014/main" id="{31BD2D4E-E97A-48F4-AF71-02585661C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35" y="2678544"/>
            <a:ext cx="5043055" cy="34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3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Значение </a:t>
            </a:r>
            <a:r>
              <a:rPr lang="ru-RU" dirty="0" err="1"/>
              <a:t>кардиореабилитации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Комплексная </a:t>
            </a:r>
            <a:r>
              <a:rPr lang="ru-RU" sz="2400" dirty="0" err="1"/>
              <a:t>кардиореабилитация</a:t>
            </a:r>
            <a:r>
              <a:rPr lang="ru-RU" sz="2400" dirty="0"/>
              <a:t> улучшает клиническое течение заболевания, снижая суммарные сердечно-сосудистые риски, частоты последующих коронарных событий, количество госпитализаций и смертность;</a:t>
            </a:r>
          </a:p>
          <a:p>
            <a:pPr algn="just">
              <a:spcAft>
                <a:spcPts val="600"/>
              </a:spcAft>
            </a:pPr>
            <a:r>
              <a:rPr lang="ru-RU" sz="2400" dirty="0"/>
              <a:t>повышает толерантность к физической нагрузке (ФН);</a:t>
            </a:r>
          </a:p>
          <a:p>
            <a:pPr algn="just">
              <a:spcAft>
                <a:spcPts val="600"/>
              </a:spcAft>
            </a:pPr>
            <a:r>
              <a:rPr lang="ru-RU" sz="2400" dirty="0"/>
              <a:t>нормализует липидный спектр крови и тормозит процесс    прогрессирования атеросклеротического поражения сосудов;</a:t>
            </a:r>
          </a:p>
          <a:p>
            <a:pPr algn="just">
              <a:spcAft>
                <a:spcPts val="600"/>
              </a:spcAft>
            </a:pPr>
            <a:r>
              <a:rPr lang="ru-RU" sz="2400" dirty="0"/>
              <a:t>применяется совместно с обучением больных и консультированием их по вопросам питания, двигательной активности и другим поведенческим стратегиям.</a:t>
            </a:r>
          </a:p>
        </p:txBody>
      </p:sp>
    </p:spTree>
    <p:extLst>
      <p:ext uri="{BB962C8B-B14F-4D97-AF65-F5344CB8AC3E}">
        <p14:creationId xmlns:p14="http://schemas.microsoft.com/office/powerpoint/2010/main" val="111141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Что такое аэробная нагрузка?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1613"/>
            <a:ext cx="5321060" cy="42853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/>
              <a:t>Аэробная нагрузка </a:t>
            </a:r>
            <a:r>
              <a:rPr lang="ru-RU" sz="2400" dirty="0"/>
              <a:t>— вид физической активности, при которой используется большой объем кислорода для обеспечения энергии мышц. Мышечные сокращения  совершаются за счет энергии, полученной в ходе окисления глюкозы кислородом. </a:t>
            </a:r>
          </a:p>
          <a:p>
            <a:pPr algn="just"/>
            <a:r>
              <a:rPr lang="ru-RU" sz="2400" dirty="0"/>
              <a:t>Аэробная нагрузка  способствует: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dirty="0"/>
              <a:t> улучшению функционирования </a:t>
            </a:r>
            <a:r>
              <a:rPr lang="ru-RU" dirty="0" err="1"/>
              <a:t>кардиореспираторной</a:t>
            </a:r>
            <a:r>
              <a:rPr lang="ru-RU" dirty="0"/>
              <a:t> системы,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dirty="0"/>
              <a:t> повышению общей выносливости организма.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alfagym.ru/wp-content/uploads/0/3/5/035caf088222d7b454bc9527e92b3a4b.jpeg">
            <a:extLst>
              <a:ext uri="{FF2B5EF4-FFF2-40B4-BE49-F238E27FC236}">
                <a16:creationId xmlns:a16="http://schemas.microsoft.com/office/drawing/2014/main" id="{EC619C9B-43B1-42DE-8865-A1D652BA30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73" y="1891613"/>
            <a:ext cx="44800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3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Этапность </a:t>
            </a:r>
            <a:r>
              <a:rPr lang="ru-RU" dirty="0" err="1"/>
              <a:t>кардиореабилитации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400" b="1" dirty="0"/>
              <a:t>Стационарный этап</a:t>
            </a:r>
            <a:r>
              <a:rPr lang="ru-RU" sz="2400" dirty="0"/>
              <a:t>, протекающий в обычной палате кардиологического отделения больницы или сосудистого центра (развивающийся   острый инфаркт миокарда, послеоперационный период в кардиохирургии). </a:t>
            </a:r>
          </a:p>
          <a:p>
            <a:pPr algn="just">
              <a:spcAft>
                <a:spcPts val="1200"/>
              </a:spcAft>
            </a:pPr>
            <a:r>
              <a:rPr lang="ru-RU" sz="2400" b="1" dirty="0"/>
              <a:t>Ранний стационарный реабилитационный этап</a:t>
            </a:r>
            <a:r>
              <a:rPr lang="ru-RU" sz="2400" dirty="0"/>
              <a:t>, проводящийся в стационарном </a:t>
            </a:r>
            <a:r>
              <a:rPr lang="ru-RU" sz="2400" dirty="0" err="1"/>
              <a:t>кардиореабилитационном</a:t>
            </a:r>
            <a:r>
              <a:rPr lang="ru-RU" sz="2400" dirty="0"/>
              <a:t> отделении кардиологических или многопрофильных стационаров (рубцующийся острый инфаркт миокарда).</a:t>
            </a:r>
          </a:p>
          <a:p>
            <a:pPr algn="just">
              <a:spcAft>
                <a:spcPts val="1200"/>
              </a:spcAft>
            </a:pPr>
            <a:r>
              <a:rPr lang="ru-RU" sz="2400" b="1" dirty="0"/>
              <a:t>Амбулаторно-поликлинический реабилитационный этап </a:t>
            </a:r>
            <a:r>
              <a:rPr lang="ru-RU" sz="2400" dirty="0"/>
              <a:t>(постинфарктный кардиосклероз).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94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1 этап </a:t>
            </a:r>
            <a:r>
              <a:rPr lang="ru-RU" dirty="0" err="1"/>
              <a:t>кадиореабилитации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39635"/>
            <a:ext cx="5441830" cy="42373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1 этап </a:t>
            </a:r>
            <a:r>
              <a:rPr lang="ru-RU" sz="2400" dirty="0" err="1"/>
              <a:t>кардиореабилитации</a:t>
            </a:r>
            <a:r>
              <a:rPr lang="ru-RU" sz="2400" dirty="0"/>
              <a:t> включает: </a:t>
            </a:r>
          </a:p>
          <a:p>
            <a:pPr algn="just"/>
            <a:r>
              <a:rPr lang="ru-RU" sz="2400" dirty="0"/>
              <a:t>дыхательные и общеукрепляющие упражнения в положении сидя и стоя;</a:t>
            </a:r>
          </a:p>
          <a:p>
            <a:pPr algn="just"/>
            <a:r>
              <a:rPr lang="ru-RU" sz="2400" dirty="0"/>
              <a:t>ходьбу по коридору до 1.5-2 км в течение дня в медленном темпе </a:t>
            </a:r>
            <a:r>
              <a:rPr lang="ru-RU" sz="2400" dirty="0" smtClean="0"/>
              <a:t>                         70-80 </a:t>
            </a:r>
            <a:r>
              <a:rPr lang="ru-RU" sz="2400" dirty="0"/>
              <a:t>шагов в минуту;</a:t>
            </a:r>
          </a:p>
          <a:p>
            <a:pPr algn="just"/>
            <a:r>
              <a:rPr lang="ru-RU" sz="2400" dirty="0"/>
              <a:t>подъем по лестнице </a:t>
            </a:r>
            <a:r>
              <a:rPr lang="ru-RU" sz="2400" dirty="0" smtClean="0"/>
              <a:t>на </a:t>
            </a:r>
            <a:r>
              <a:rPr lang="ru-RU" sz="2400" dirty="0"/>
              <a:t>1-3 этажа.</a:t>
            </a:r>
          </a:p>
          <a:p>
            <a:endParaRPr lang="ru-RU" dirty="0"/>
          </a:p>
        </p:txBody>
      </p:sp>
      <p:pic>
        <p:nvPicPr>
          <p:cNvPr id="4098" name="Picture 2" descr="https://sun9-42.userapi.com/impg/77oOPAwCcU-Dur7tHvfRuGuPVQgmmFyIje5BsQ/55x6KNzPZ84.jpg?size=1152x766&amp;quality=95&amp;sign=4075902b9ea221ef7f59be93fe2f2cc0&amp;c_uniq_tag=r2-oVACpB9j0oiC87DT272n23tUi8A1BySiQesiVA9A&amp;type=album">
            <a:extLst>
              <a:ext uri="{FF2B5EF4-FFF2-40B4-BE49-F238E27FC236}">
                <a16:creationId xmlns:a16="http://schemas.microsoft.com/office/drawing/2014/main" id="{E7CABF7B-237A-4B91-9D67-B236A8673C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40" y="1939636"/>
            <a:ext cx="4711460" cy="3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0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2 этап </a:t>
            </a:r>
            <a:r>
              <a:rPr lang="ru-RU" dirty="0" err="1"/>
              <a:t>кардиореабилитации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59083" cy="435133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2400" dirty="0"/>
              <a:t>2 этап </a:t>
            </a:r>
            <a:r>
              <a:rPr lang="ru-RU" sz="2400" dirty="0" err="1"/>
              <a:t>кардиореабилитации</a:t>
            </a:r>
            <a:r>
              <a:rPr lang="ru-RU" sz="2400" dirty="0"/>
              <a:t> включает:</a:t>
            </a:r>
          </a:p>
          <a:p>
            <a:pPr algn="just">
              <a:spcAft>
                <a:spcPts val="600"/>
              </a:spcAft>
            </a:pPr>
            <a:r>
              <a:rPr lang="ru-RU" sz="2400" dirty="0"/>
              <a:t>занятия лечебной гимнастикой до </a:t>
            </a:r>
            <a:r>
              <a:rPr lang="ru-RU" sz="2400" dirty="0" smtClean="0"/>
              <a:t>                                       45 </a:t>
            </a:r>
            <a:r>
              <a:rPr lang="ru-RU" sz="2400" dirty="0"/>
              <a:t>мин в день;</a:t>
            </a:r>
          </a:p>
          <a:p>
            <a:pPr algn="just">
              <a:spcAft>
                <a:spcPts val="600"/>
              </a:spcAft>
            </a:pPr>
            <a:r>
              <a:rPr lang="ru-RU" sz="2400" dirty="0"/>
              <a:t>ходьбу до 5 км в течение дня с ускорениями в темпе до 120 шагов в минуту;</a:t>
            </a:r>
          </a:p>
          <a:p>
            <a:pPr algn="just">
              <a:spcAft>
                <a:spcPts val="600"/>
              </a:spcAft>
            </a:pPr>
            <a:r>
              <a:rPr lang="ru-RU" sz="2400" dirty="0"/>
              <a:t>занятия на </a:t>
            </a:r>
            <a:r>
              <a:rPr lang="ru-RU" sz="2400" dirty="0" err="1"/>
              <a:t>кардиотренажерах</a:t>
            </a:r>
            <a:r>
              <a:rPr lang="ru-RU" sz="2400" dirty="0"/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400" dirty="0"/>
              <a:t>подвижные игры.</a:t>
            </a:r>
          </a:p>
        </p:txBody>
      </p:sp>
      <p:pic>
        <p:nvPicPr>
          <p:cNvPr id="6146" name="Picture 2" descr="https://rehabilitation-centers.ru/upload/iblock/1c9/1c9aa157266fba02ba716022729bcb25.jpg">
            <a:extLst>
              <a:ext uri="{FF2B5EF4-FFF2-40B4-BE49-F238E27FC236}">
                <a16:creationId xmlns:a16="http://schemas.microsoft.com/office/drawing/2014/main" id="{E42E584D-77B2-4664-AD07-D3AACC4AC6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89" y="2425275"/>
            <a:ext cx="4564811" cy="31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1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3 этап </a:t>
            </a:r>
            <a:r>
              <a:rPr lang="ru-RU" dirty="0" err="1"/>
              <a:t>кардиореабилитации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регулярные физические нагрузки </a:t>
            </a:r>
            <a:r>
              <a:rPr lang="ru-RU" dirty="0" smtClean="0"/>
              <a:t>                      5 </a:t>
            </a:r>
            <a:r>
              <a:rPr lang="ru-RU" dirty="0"/>
              <a:t>раз в неделю</a:t>
            </a:r>
          </a:p>
          <a:p>
            <a:pPr algn="just"/>
            <a:r>
              <a:rPr lang="ru-RU" dirty="0"/>
              <a:t>тренировки на </a:t>
            </a:r>
            <a:r>
              <a:rPr lang="ru-RU" dirty="0" err="1"/>
              <a:t>кардиотренажерах</a:t>
            </a:r>
            <a:endParaRPr lang="ru-RU" dirty="0"/>
          </a:p>
          <a:p>
            <a:pPr algn="just"/>
            <a:r>
              <a:rPr lang="ru-RU" dirty="0"/>
              <a:t>плаванье ( при температуре воды не ниже 28 градусов)</a:t>
            </a:r>
          </a:p>
          <a:p>
            <a:pPr algn="just"/>
            <a:r>
              <a:rPr lang="ru-RU" dirty="0"/>
              <a:t>ближний туризм</a:t>
            </a:r>
          </a:p>
          <a:p>
            <a:pPr algn="just"/>
            <a:r>
              <a:rPr lang="ru-RU" dirty="0"/>
              <a:t>подвижные игры</a:t>
            </a:r>
          </a:p>
          <a:p>
            <a:pPr algn="just"/>
            <a:r>
              <a:rPr lang="ru-RU" dirty="0"/>
              <a:t>соблюдение двигательного режима, исключение тяжелых статических нагрузок</a:t>
            </a:r>
          </a:p>
          <a:p>
            <a:pPr algn="just"/>
            <a:r>
              <a:rPr lang="ru-RU" dirty="0"/>
              <a:t>регулярный контроль за состоянием сердечно-сосудистой системы</a:t>
            </a:r>
          </a:p>
          <a:p>
            <a:endParaRPr lang="ru-RU" dirty="0"/>
          </a:p>
        </p:txBody>
      </p:sp>
      <p:pic>
        <p:nvPicPr>
          <p:cNvPr id="7170" name="Picture 2" descr="https://sportishka.com/uploads/posts/2022-03/1646796529_40-sportishka-com-p-severnaya-skandinavskaya-khodba-turizm-kra-44.jpg">
            <a:extLst>
              <a:ext uri="{FF2B5EF4-FFF2-40B4-BE49-F238E27FC236}">
                <a16:creationId xmlns:a16="http://schemas.microsoft.com/office/drawing/2014/main" id="{7D4D87F1-73D4-4806-94C7-BA3DF171E8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44" y="1939637"/>
            <a:ext cx="5017655" cy="39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8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.culture.ru/images/2582518c-0791-5f6a-98b0-435861dc8bf7">
            <a:extLst>
              <a:ext uri="{FF2B5EF4-FFF2-40B4-BE49-F238E27FC236}">
                <a16:creationId xmlns:a16="http://schemas.microsoft.com/office/drawing/2014/main" id="{CE8B2EA5-B709-40F2-9DF6-C049969F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.culture.ru/images/2582518c-0791-5f6a-98b0-435861dc8bf7">
            <a:extLst>
              <a:ext uri="{FF2B5EF4-FFF2-40B4-BE49-F238E27FC236}">
                <a16:creationId xmlns:a16="http://schemas.microsoft.com/office/drawing/2014/main" id="{CE8B2EA5-B709-40F2-9DF6-C049969F3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t="38803" r="11395" b="40684"/>
          <a:stretch/>
        </p:blipFill>
        <p:spPr bwMode="auto">
          <a:xfrm>
            <a:off x="1811214" y="879230"/>
            <a:ext cx="9214339" cy="21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1214" y="1872596"/>
            <a:ext cx="92143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/>
              <a:t>Движение – </a:t>
            </a:r>
            <a:r>
              <a:rPr lang="ru-RU" sz="6600"/>
              <a:t>это </a:t>
            </a:r>
            <a:r>
              <a:rPr lang="ru-RU" sz="6600" smtClean="0"/>
              <a:t>жизнь!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456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Эффект аэробных тренировок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fontAlgn="base">
              <a:buNone/>
            </a:pPr>
            <a:r>
              <a:rPr lang="ru-RU" sz="2600" dirty="0"/>
              <a:t>Регулярное выполнение аэробных нагрузок позволяет</a:t>
            </a:r>
          </a:p>
          <a:p>
            <a:pPr lvl="0" fontAlgn="base"/>
            <a:r>
              <a:rPr lang="ru-RU" sz="2600" dirty="0"/>
              <a:t>нормализовать вес</a:t>
            </a:r>
          </a:p>
          <a:p>
            <a:pPr lvl="0" fontAlgn="base"/>
            <a:r>
              <a:rPr lang="ru-RU" sz="2600" dirty="0"/>
              <a:t>увеличить физическую выносливость</a:t>
            </a:r>
          </a:p>
          <a:p>
            <a:pPr lvl="0" fontAlgn="base"/>
            <a:r>
              <a:rPr lang="ru-RU" sz="2600" dirty="0"/>
              <a:t>снизить и контролировать артериальное давление</a:t>
            </a:r>
          </a:p>
          <a:p>
            <a:pPr lvl="0" fontAlgn="base"/>
            <a:r>
              <a:rPr lang="ru-RU" sz="2600" dirty="0"/>
              <a:t>повысить иммунитет</a:t>
            </a:r>
          </a:p>
          <a:p>
            <a:pPr lvl="0" fontAlgn="base"/>
            <a:r>
              <a:rPr lang="ru-RU" sz="2600" dirty="0"/>
              <a:t>укрепить сердечно-сосудистую систему</a:t>
            </a:r>
          </a:p>
          <a:p>
            <a:pPr lvl="0" fontAlgn="base"/>
            <a:r>
              <a:rPr lang="ru-RU" sz="2600" dirty="0"/>
              <a:t>уменьшить риск развития сахарного диабета 2 типа</a:t>
            </a:r>
          </a:p>
          <a:p>
            <a:pPr lvl="0" fontAlgn="base"/>
            <a:r>
              <a:rPr lang="ru-RU" sz="2600" dirty="0"/>
              <a:t>снизить риск сосудистых осложнений (инфарктов, инсультов и </a:t>
            </a:r>
            <a:r>
              <a:rPr lang="ru-RU" sz="2600" dirty="0" err="1"/>
              <a:t>тромбэмболий</a:t>
            </a:r>
            <a:r>
              <a:rPr lang="ru-RU" sz="2600" dirty="0"/>
              <a:t>)</a:t>
            </a:r>
          </a:p>
          <a:p>
            <a:pPr lvl="0" fontAlgn="base"/>
            <a:r>
              <a:rPr lang="ru-RU" sz="2600" dirty="0"/>
              <a:t>улучшить эмоциональный фон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56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Значение пульса при аэробных тренировках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Для того, чтобы получить эффект от </a:t>
            </a:r>
            <a:r>
              <a:rPr lang="ru-RU" dirty="0" err="1"/>
              <a:t>кардиотренировок</a:t>
            </a:r>
            <a:r>
              <a:rPr lang="ru-RU" dirty="0"/>
              <a:t>, частота сердечных сокращений (ЧСС), или иначе интенсивность занятий, должна строго поддерживаться в определенных пределах. Максимальное значение пульса рассчитывается:</a:t>
            </a:r>
          </a:p>
          <a:p>
            <a:pPr marL="457200" lvl="1" indent="0" algn="just">
              <a:buNone/>
            </a:pPr>
            <a:r>
              <a:rPr lang="ru-RU" dirty="0">
                <a:highlight>
                  <a:srgbClr val="00FFFF"/>
                </a:highlight>
              </a:rPr>
              <a:t>• ЧСС(мах)=220 минус возраст (для мужчин),</a:t>
            </a:r>
          </a:p>
          <a:p>
            <a:pPr marL="457200" lvl="1" indent="0" algn="just">
              <a:buNone/>
            </a:pPr>
            <a:r>
              <a:rPr lang="ru-RU" dirty="0">
                <a:highlight>
                  <a:srgbClr val="00FFFF"/>
                </a:highlight>
              </a:rPr>
              <a:t>• ЧСС(мах)=226 минус возраст (для женщин)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FF0000"/>
                </a:solidFill>
              </a:rPr>
              <a:t>Аэробный механизм при тренировке включается в границах  55-65% от максимального пульса</a:t>
            </a:r>
          </a:p>
          <a:p>
            <a:pPr algn="just"/>
            <a:r>
              <a:rPr lang="ru-RU" dirty="0"/>
              <a:t>Для снижения веса частота сердечных сокращений должна быть в границах «зоны </a:t>
            </a:r>
            <a:r>
              <a:rPr lang="ru-RU" dirty="0" err="1"/>
              <a:t>жиросжигания</a:t>
            </a:r>
            <a:r>
              <a:rPr lang="ru-RU" dirty="0"/>
              <a:t>» -  60 - 70 % от максимального значения пульса. </a:t>
            </a:r>
          </a:p>
          <a:p>
            <a:pPr algn="just"/>
            <a:r>
              <a:rPr lang="ru-RU" dirty="0"/>
              <a:t>Для тренировки </a:t>
            </a:r>
            <a:r>
              <a:rPr lang="ru-RU" dirty="0" err="1"/>
              <a:t>кардиореспираторной</a:t>
            </a:r>
            <a:r>
              <a:rPr lang="ru-RU" dirty="0"/>
              <a:t> системы частота сердечных сокращений при физической нагрузке должна быть несколько больше –       75 - 85% от максимального значения пульса.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09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Максимальная скорость потребления кислорода(МПК)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4679"/>
            <a:ext cx="5045015" cy="432228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/>
              <a:t>Обеспечение выполнения аэробных физических упражнений определяется:</a:t>
            </a:r>
          </a:p>
          <a:p>
            <a:pPr lvl="1" algn="just"/>
            <a:r>
              <a:rPr lang="ru-RU" dirty="0"/>
              <a:t>высокой максимальной скоростью потребления кислорода (МПК); </a:t>
            </a:r>
          </a:p>
          <a:p>
            <a:pPr lvl="1" algn="just"/>
            <a:r>
              <a:rPr lang="ru-RU" dirty="0"/>
              <a:t>способностью длительно поддерживать высокую скорость потребления кислорода (большой аэробной емкостью).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Чем выше МПК, тем больше абсолютная мощность максимальной аэробной нагрузки.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present5.com/presentation/-59163149_277456899/image-9.jpg">
            <a:extLst>
              <a:ext uri="{FF2B5EF4-FFF2-40B4-BE49-F238E27FC236}">
                <a16:creationId xmlns:a16="http://schemas.microsoft.com/office/drawing/2014/main" id="{65EE1993-CD56-4328-92BC-DD44D9513C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t="7585" r="11546"/>
          <a:stretch/>
        </p:blipFill>
        <p:spPr bwMode="auto">
          <a:xfrm>
            <a:off x="6193410" y="1690688"/>
            <a:ext cx="5160389" cy="42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7D25434-A943-4E6B-9552-2FDDF22D92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0" y="481013"/>
            <a:ext cx="9688945" cy="26039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МПК </a:t>
            </a:r>
            <a:r>
              <a:rPr lang="ru-RU" dirty="0" err="1"/>
              <a:t>определют</a:t>
            </a:r>
            <a:r>
              <a:rPr lang="ru-RU" dirty="0"/>
              <a:t> по формуле, учитывая: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мощность выполняемой нагрузки (степ-тест,  велоэргометрия);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частоту пульса в процессе выполнения нагрузки.</a:t>
            </a:r>
          </a:p>
          <a:p>
            <a:pPr marL="0" indent="0" algn="just">
              <a:buNone/>
            </a:pPr>
            <a:r>
              <a:rPr lang="ru-RU" b="1" dirty="0"/>
              <a:t>Прогностическое значение  определения МПК </a:t>
            </a:r>
          </a:p>
          <a:p>
            <a:pPr marL="0" indent="0" algn="just">
              <a:buNone/>
            </a:pPr>
            <a:r>
              <a:rPr lang="ru-RU" dirty="0"/>
              <a:t> - готовность организма человека к выполнению физических нагрузок, в том числе определение </a:t>
            </a:r>
            <a:r>
              <a:rPr lang="ru-RU" dirty="0" err="1"/>
              <a:t>трудоспобности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200" name="Picture 8" descr="https://iknigi.net/books_files/online_html/173941/b00000198.jpg">
            <a:extLst>
              <a:ext uri="{FF2B5EF4-FFF2-40B4-BE49-F238E27FC236}">
                <a16:creationId xmlns:a16="http://schemas.microsoft.com/office/drawing/2014/main" id="{5E16FDBA-C11D-4CAC-B11D-137BEC3F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69" y="3227447"/>
            <a:ext cx="8654473" cy="245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596B9-BAF0-4C89-9F94-DAADF2B352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Способы регистрации пульса при физической нагрузке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4F5C4-AECB-4241-83B4-F14711927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93865" cy="4351338"/>
          </a:xfrm>
        </p:spPr>
        <p:txBody>
          <a:bodyPr>
            <a:normAutofit/>
          </a:bodyPr>
          <a:lstStyle/>
          <a:p>
            <a:r>
              <a:rPr lang="ru-RU" sz="2400" dirty="0"/>
              <a:t>Секундомер</a:t>
            </a:r>
          </a:p>
          <a:p>
            <a:r>
              <a:rPr lang="ru-RU" sz="2400" dirty="0"/>
              <a:t>Фитнес-браслет</a:t>
            </a:r>
          </a:p>
          <a:p>
            <a:r>
              <a:rPr lang="ru-RU" sz="2400" dirty="0"/>
              <a:t>Программа в </a:t>
            </a:r>
            <a:r>
              <a:rPr lang="ru-RU" sz="2400" dirty="0" smtClean="0"/>
              <a:t>телефоне</a:t>
            </a:r>
            <a:endParaRPr lang="ru-RU" sz="2400" dirty="0"/>
          </a:p>
          <a:p>
            <a:r>
              <a:rPr lang="ru-RU" sz="2400" dirty="0"/>
              <a:t>Мониторирование ЭКГ</a:t>
            </a:r>
          </a:p>
        </p:txBody>
      </p:sp>
      <p:pic>
        <p:nvPicPr>
          <p:cNvPr id="9218" name="Picture 2" descr="https://sitomo.ru/image/catalog/pic/7wkr0/sekundomer-elektronnyiy-s-01-integral-350632-1.jpg">
            <a:extLst>
              <a:ext uri="{FF2B5EF4-FFF2-40B4-BE49-F238E27FC236}">
                <a16:creationId xmlns:a16="http://schemas.microsoft.com/office/drawing/2014/main" id="{44708EE4-9E5E-46F5-8853-F774E913A6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44" y="1936895"/>
            <a:ext cx="2005378" cy="200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dzeninfra.ru/get-zen_doc/1895194/pub_5f59dc70efb9584a820ca114_5f59dc7defb9584a820cb511/scale_2400">
            <a:extLst>
              <a:ext uri="{FF2B5EF4-FFF2-40B4-BE49-F238E27FC236}">
                <a16:creationId xmlns:a16="http://schemas.microsoft.com/office/drawing/2014/main" id="{83C59A6A-B217-4EE1-8C74-10379343C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5040" r="14827" b="-1"/>
          <a:stretch/>
        </p:blipFill>
        <p:spPr bwMode="auto">
          <a:xfrm>
            <a:off x="8423562" y="4405745"/>
            <a:ext cx="2644021" cy="201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avatars.dzeninfra.ru/get-zen_doc/1582174/pub_5f59dc70efb9584a820ca114_5f59dc7defb9584a820cb510/scale_2400">
            <a:extLst>
              <a:ext uri="{FF2B5EF4-FFF2-40B4-BE49-F238E27FC236}">
                <a16:creationId xmlns:a16="http://schemas.microsoft.com/office/drawing/2014/main" id="{6654FEAD-7136-489D-A348-03B533BD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00" y="4405745"/>
            <a:ext cx="1915190" cy="201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www.androidauthority.com/wp-content/uploads/2016/07/samsung-gear-fit-2-review-aa-6-of-26.jpg">
            <a:extLst>
              <a:ext uri="{FF2B5EF4-FFF2-40B4-BE49-F238E27FC236}">
                <a16:creationId xmlns:a16="http://schemas.microsoft.com/office/drawing/2014/main" id="{78B55C25-1B76-4486-81FD-9D459DADA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1865241"/>
            <a:ext cx="3549184" cy="22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cf.ppt-online.org/files/slide/n/nv2SCO369iGfAHEUbdxDJRr4L1eyjlIVBksP5g/slide-27.jpg">
            <a:extLst>
              <a:ext uri="{FF2B5EF4-FFF2-40B4-BE49-F238E27FC236}">
                <a16:creationId xmlns:a16="http://schemas.microsoft.com/office/drawing/2014/main" id="{40F75127-8704-430B-BAC5-399C12464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1"/>
          <a:stretch/>
        </p:blipFill>
        <p:spPr bwMode="auto">
          <a:xfrm>
            <a:off x="1182934" y="4405745"/>
            <a:ext cx="4044848" cy="201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3F9BFC-A45E-4B56-8878-41DE8AC08C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Типы реакций на физическую нагрузку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B185BDE2-2798-433F-969C-161A281FA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062135"/>
              </p:ext>
            </p:extLst>
          </p:nvPr>
        </p:nvGraphicFramePr>
        <p:xfrm>
          <a:off x="838200" y="1825625"/>
          <a:ext cx="10515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273">
                  <a:extLst>
                    <a:ext uri="{9D8B030D-6E8A-4147-A177-3AD203B41FA5}">
                      <a16:colId xmlns:a16="http://schemas.microsoft.com/office/drawing/2014/main" val="3864732"/>
                    </a:ext>
                  </a:extLst>
                </a:gridCol>
                <a:gridCol w="8287327">
                  <a:extLst>
                    <a:ext uri="{9D8B030D-6E8A-4147-A177-3AD203B41FA5}">
                      <a16:colId xmlns:a16="http://schemas.microsoft.com/office/drawing/2014/main" val="2063176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тип реакции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значение показателей гемодинамики при физической нагрузке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3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/>
                        <a:t>Нормотонический</a:t>
                      </a:r>
                      <a:r>
                        <a:rPr lang="ru-RU" b="1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Пропорциональное увеличение ЧСС и систолического АД, диастолическое АД не изменяется или изменяется незначительно.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64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Гипотонический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Неадекватное учащение ЧСС и незначительный подъем систолического АД, диастолическое АД не изменяется или изменяется незначительно.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1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Гипертонический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Систолическое АД составляет более 150 % от исходного и/или диастолическое АД выше 90 мм рт. ст., значительно учащается ЧСС.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Дистонический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Повышение систолического АД и резкое снижение диастолического АД, причем прослушивается нулевой тон, так называемый бесконечный. ЧСС значительно возрастает.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10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Ступенчатый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Подъем систолического АД на 2–3-й минуте восстановительного периода выше, чем на 1-й минуте.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8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3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20DE-A242-406F-B7FF-1AAEBC1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Принципы аэробных тренировок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680B2-B4EF-4F76-B785-79F90D29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Продолжительность аэробных тренировок  не менее 25 минут.</a:t>
            </a:r>
          </a:p>
          <a:p>
            <a:r>
              <a:rPr lang="ru-RU" dirty="0"/>
              <a:t>Динамический повторяющийся характер упражнений.</a:t>
            </a:r>
          </a:p>
          <a:p>
            <a:r>
              <a:rPr lang="ru-RU" dirty="0"/>
              <a:t>Регулярность 3-5 раз в неделю.</a:t>
            </a:r>
          </a:p>
          <a:p>
            <a:r>
              <a:rPr lang="ru-RU" dirty="0"/>
              <a:t>Адекватность  нагрузки уровню тренированности и состоянию здоровья.</a:t>
            </a:r>
          </a:p>
          <a:p>
            <a:r>
              <a:rPr lang="ru-RU" dirty="0"/>
              <a:t>Постепенность увеличения нагрузки.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374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1232</Words>
  <Application>Microsoft Office PowerPoint</Application>
  <PresentationFormat>Широкоэкранный</PresentationFormat>
  <Paragraphs>141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Что такое аэробная нагрузка?</vt:lpstr>
      <vt:lpstr>Эффект аэробных тренировок</vt:lpstr>
      <vt:lpstr>Значение пульса при аэробных тренировках</vt:lpstr>
      <vt:lpstr>Максимальная скорость потребления кислорода(МПК)</vt:lpstr>
      <vt:lpstr>Презентация PowerPoint</vt:lpstr>
      <vt:lpstr>Способы регистрации пульса при физической нагрузке</vt:lpstr>
      <vt:lpstr>Типы реакций на физическую нагрузку</vt:lpstr>
      <vt:lpstr>Принципы аэробных тренировок</vt:lpstr>
      <vt:lpstr>Постепенность увеличения нагрузки</vt:lpstr>
      <vt:lpstr>Виды аэробных тренировок, повышающих МПК</vt:lpstr>
      <vt:lpstr>Ходьба</vt:lpstr>
      <vt:lpstr>Бег</vt:lpstr>
      <vt:lpstr>Плавание</vt:lpstr>
      <vt:lpstr>Ходьба и бег на лыжах</vt:lpstr>
      <vt:lpstr>Велотренировка</vt:lpstr>
      <vt:lpstr>Танцы и аэробика</vt:lpstr>
      <vt:lpstr>Аэробные тренировки-основа кардиореабилитации </vt:lpstr>
      <vt:lpstr>Значение кардиореабилитации</vt:lpstr>
      <vt:lpstr>Этапность кардиореабилитации</vt:lpstr>
      <vt:lpstr>1 этап кадиореабилитации </vt:lpstr>
      <vt:lpstr>2 этап кардиореабилитации</vt:lpstr>
      <vt:lpstr>3 этап кардиореабилитации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Аэробные нагрузки-новая парадигма специалистов сестринского дела</dc:title>
  <dc:creator>Жанна Багрова</dc:creator>
  <cp:lastModifiedBy>User</cp:lastModifiedBy>
  <cp:revision>47</cp:revision>
  <dcterms:created xsi:type="dcterms:W3CDTF">2024-04-13T18:22:17Z</dcterms:created>
  <dcterms:modified xsi:type="dcterms:W3CDTF">2024-04-23T09:36:50Z</dcterms:modified>
</cp:coreProperties>
</file>