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2" r:id="rId18"/>
    <p:sldId id="271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\Desktop\serdce-v-ruk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504056"/>
            <a:ext cx="10697639" cy="6885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828600" y="5805264"/>
            <a:ext cx="10729192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805264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Докладчик: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Миронова Юлия Александровна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Операционная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мед.сестра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828600" y="0"/>
            <a:ext cx="10729192" cy="2276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416824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Добрый день уважаемые коллеги. Разрешите представить вашему вниманию доклад на  тему </a:t>
            </a:r>
            <a:b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«Чистые руки сохранят здоровье и спасут жизнь».</a:t>
            </a:r>
            <a:endParaRPr lang="ru-RU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684584" y="59510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СО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Сызранская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ЦГБ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5069159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/>
              <a:t>1. Обычное мытье рук</a:t>
            </a:r>
            <a:r>
              <a:rPr lang="ru-RU" sz="2600" dirty="0" smtClean="0"/>
              <a:t> - мытье рук умеренно загрязненных простым мылом и водой (антисептики не применяются)  </a:t>
            </a:r>
          </a:p>
          <a:p>
            <a:r>
              <a:rPr lang="ru-RU" sz="2600" dirty="0" smtClean="0"/>
              <a:t>Целью обычного мытья рук является удаление грязи и снижение количества бактерий, находящихся на коже рук. </a:t>
            </a:r>
          </a:p>
          <a:p>
            <a:endParaRPr lang="ru-RU" sz="2600" dirty="0" smtClean="0"/>
          </a:p>
          <a:p>
            <a:r>
              <a:rPr lang="ru-RU" sz="2600" b="1" dirty="0" smtClean="0"/>
              <a:t>2. Гигиеническая дезинфекция (антисептика) рук </a:t>
            </a:r>
            <a:r>
              <a:rPr lang="ru-RU" sz="2600" dirty="0" smtClean="0"/>
              <a:t> (состоит из 2-х этапов)</a:t>
            </a:r>
          </a:p>
          <a:p>
            <a:r>
              <a:rPr lang="ru-RU" sz="2600" dirty="0" smtClean="0"/>
              <a:t>механической очистки рук </a:t>
            </a:r>
          </a:p>
          <a:p>
            <a:r>
              <a:rPr lang="ru-RU" sz="2800" dirty="0" smtClean="0"/>
              <a:t>дезинфекции рук кожным антисептиком «</a:t>
            </a:r>
            <a:r>
              <a:rPr lang="ru-RU" sz="2800" dirty="0" err="1" smtClean="0"/>
              <a:t>Спитадерм</a:t>
            </a:r>
            <a:r>
              <a:rPr lang="ru-RU" sz="2800" dirty="0" smtClean="0"/>
              <a:t>»,«5% </a:t>
            </a:r>
            <a:r>
              <a:rPr lang="ru-RU" sz="2800" dirty="0" err="1" smtClean="0"/>
              <a:t>р-р</a:t>
            </a:r>
            <a:r>
              <a:rPr lang="ru-RU" sz="2800" dirty="0" smtClean="0"/>
              <a:t> </a:t>
            </a:r>
            <a:r>
              <a:rPr lang="ru-RU" sz="2800" dirty="0" err="1" smtClean="0"/>
              <a:t>хлоргексидинового</a:t>
            </a:r>
            <a:r>
              <a:rPr lang="ru-RU" sz="2800" dirty="0" smtClean="0"/>
              <a:t> спирта»</a:t>
            </a:r>
          </a:p>
          <a:p>
            <a:endParaRPr lang="ru-RU" sz="2600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992" y="188640"/>
            <a:ext cx="9073008" cy="10081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Различают  три уровня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деконтаминации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рук.</a:t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0992" y="188640"/>
            <a:ext cx="907300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622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Хирургическая дезинфекция рук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052736"/>
            <a:ext cx="8777536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Подобная обработка рук проводится:</a:t>
            </a:r>
            <a:br>
              <a:rPr lang="ru-RU" sz="4400" dirty="0" smtClean="0"/>
            </a:br>
            <a:endParaRPr lang="ru-RU" sz="4400" dirty="0" smtClean="0"/>
          </a:p>
          <a:p>
            <a:pPr lvl="0" algn="ctr">
              <a:spcBef>
                <a:spcPct val="0"/>
              </a:spcBef>
            </a:pPr>
            <a:r>
              <a:rPr lang="ru-RU" sz="4400" dirty="0" smtClean="0"/>
              <a:t>- перед оперативными вмешательствами;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- перед серьезными </a:t>
            </a:r>
            <a:r>
              <a:rPr lang="ru-RU" sz="4400" dirty="0" err="1" smtClean="0"/>
              <a:t>инвазивными</a:t>
            </a:r>
            <a:r>
              <a:rPr lang="ru-RU" sz="4400" dirty="0" smtClean="0"/>
              <a:t> процедурами (например, пункция крупных сосудов).</a:t>
            </a:r>
            <a:endParaRPr kumimoji="0" lang="ru-RU" sz="4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24137"/>
            <a:ext cx="8229600" cy="1036711"/>
          </a:xfrm>
        </p:spPr>
        <p:txBody>
          <a:bodyPr/>
          <a:lstStyle/>
          <a:p>
            <a:r>
              <a:rPr lang="ru-RU" sz="2400" dirty="0" smtClean="0"/>
              <a:t>Последовательность движений при обработке рук должна соответствовать европейскому стандарту EN-1500: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-1622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обработки рук: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D:\User\Desktop\12sz3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657994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-16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Правила обработки рук: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024137"/>
            <a:ext cx="8229600" cy="1036711"/>
          </a:xfrm>
        </p:spPr>
        <p:txBody>
          <a:bodyPr/>
          <a:lstStyle/>
          <a:p>
            <a:r>
              <a:rPr lang="ru-RU" sz="2400" dirty="0" smtClean="0"/>
              <a:t>Последовательность движений при обработке рук должна соответствовать европейскому стандарту EN-1500:</a:t>
            </a:r>
          </a:p>
          <a:p>
            <a:endParaRPr lang="ru-RU" dirty="0"/>
          </a:p>
        </p:txBody>
      </p:sp>
      <p:pic>
        <p:nvPicPr>
          <p:cNvPr id="11266" name="Picture 2" descr="D:\User\Desktop\5JlGv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7946059" cy="31750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-16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Правила обработки рук: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024137"/>
            <a:ext cx="8229600" cy="1036711"/>
          </a:xfrm>
        </p:spPr>
        <p:txBody>
          <a:bodyPr/>
          <a:lstStyle/>
          <a:p>
            <a:r>
              <a:rPr lang="ru-RU" sz="2400" dirty="0" smtClean="0"/>
              <a:t>Последовательность движений при обработке рук должна соответствовать европейскому стандарту EN-1500:</a:t>
            </a:r>
          </a:p>
          <a:p>
            <a:endParaRPr lang="ru-RU" dirty="0"/>
          </a:p>
        </p:txBody>
      </p:sp>
      <p:pic>
        <p:nvPicPr>
          <p:cNvPr id="12290" name="Picture 2" descr="D:\User\Desktop\q3rYz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412300" cy="37795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-16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Правила обработки рук: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024137"/>
            <a:ext cx="8229600" cy="1036711"/>
          </a:xfrm>
        </p:spPr>
        <p:txBody>
          <a:bodyPr/>
          <a:lstStyle/>
          <a:p>
            <a:r>
              <a:rPr lang="ru-RU" sz="2400" dirty="0" smtClean="0"/>
              <a:t>Последовательность движений при обработке рук должна соответствовать европейскому стандарту EN-1500:</a:t>
            </a:r>
          </a:p>
          <a:p>
            <a:endParaRPr lang="ru-RU" dirty="0"/>
          </a:p>
        </p:txBody>
      </p:sp>
      <p:pic>
        <p:nvPicPr>
          <p:cNvPr id="13314" name="Picture 2" descr="D:\User\Desktop\xnnAi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8190910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-16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Правила обработки рук: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024137"/>
            <a:ext cx="8229600" cy="1036711"/>
          </a:xfrm>
        </p:spPr>
        <p:txBody>
          <a:bodyPr/>
          <a:lstStyle/>
          <a:p>
            <a:r>
              <a:rPr lang="ru-RU" sz="2400" dirty="0" smtClean="0"/>
              <a:t>Последовательность движений при обработке рук должна соответствовать европейскому стандарту EN-1500:</a:t>
            </a:r>
          </a:p>
          <a:p>
            <a:endParaRPr lang="ru-RU" dirty="0"/>
          </a:p>
        </p:txBody>
      </p:sp>
      <p:pic>
        <p:nvPicPr>
          <p:cNvPr id="14338" name="Picture 2" descr="D:\User\Desktop\zQBCh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45" y="2060848"/>
            <a:ext cx="7379771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-16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Правила обработки рук: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024137"/>
            <a:ext cx="8229600" cy="1036711"/>
          </a:xfrm>
        </p:spPr>
        <p:txBody>
          <a:bodyPr/>
          <a:lstStyle/>
          <a:p>
            <a:r>
              <a:rPr lang="ru-RU" sz="2400" dirty="0" smtClean="0"/>
              <a:t>Последовательность движений при обработке рук должна соответствовать европейскому стандарту EN-1500:</a:t>
            </a:r>
          </a:p>
          <a:p>
            <a:endParaRPr lang="ru-RU" dirty="0"/>
          </a:p>
        </p:txBody>
      </p:sp>
      <p:pic>
        <p:nvPicPr>
          <p:cNvPr id="15362" name="Picture 2" descr="D:\User\Desktop\zPINg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09472"/>
            <a:ext cx="8856984" cy="31197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-16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Правила обработки рук: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51520" y="1024137"/>
            <a:ext cx="8892480" cy="211683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качественной обработки рук  медицинского персонала  в нашем перинатальном центре созданы все условия.</a:t>
            </a:r>
          </a:p>
          <a:p>
            <a:r>
              <a:rPr lang="ru-RU" sz="2400" dirty="0" smtClean="0"/>
              <a:t>-Мыло в пристеночных дозаторах и </a:t>
            </a:r>
            <a:r>
              <a:rPr lang="ru-RU" sz="2400" dirty="0" err="1" smtClean="0"/>
              <a:t>диспенсеры</a:t>
            </a:r>
            <a:r>
              <a:rPr lang="ru-RU" sz="2400" dirty="0" smtClean="0"/>
              <a:t> с кожными антисептиками</a:t>
            </a:r>
          </a:p>
          <a:p>
            <a:r>
              <a:rPr lang="ru-RU" sz="2400" dirty="0" smtClean="0"/>
              <a:t>Так же имеются одноразовые бумажные полотенца.</a:t>
            </a:r>
          </a:p>
          <a:p>
            <a:endParaRPr lang="ru-RU" sz="2400" dirty="0"/>
          </a:p>
        </p:txBody>
      </p:sp>
      <p:pic>
        <p:nvPicPr>
          <p:cNvPr id="16386" name="Picture 2" descr="D:\User\Downloads\Настенный дозат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3024336" cy="4032448"/>
          </a:xfrm>
          <a:prstGeom prst="rect">
            <a:avLst/>
          </a:prstGeom>
          <a:noFill/>
        </p:spPr>
      </p:pic>
      <p:pic>
        <p:nvPicPr>
          <p:cNvPr id="16387" name="Picture 3" descr="D:\User\Downloads\Кожный антисептик и настенный локтевой дозат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664" y="3140968"/>
            <a:ext cx="3024336" cy="4032448"/>
          </a:xfrm>
          <a:prstGeom prst="rect">
            <a:avLst/>
          </a:prstGeom>
          <a:noFill/>
        </p:spPr>
      </p:pic>
      <p:pic>
        <p:nvPicPr>
          <p:cNvPr id="8" name="Picture 2" descr="D:\User\Downloads\20160805_092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6" y="3140968"/>
            <a:ext cx="3186352" cy="42484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\Desktop\serdce-v-ruk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0697639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836712"/>
            <a:ext cx="10729192" cy="29523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4008" y="908720"/>
            <a:ext cx="4499992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844824"/>
            <a:ext cx="4499992" cy="201622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чистых рук</a:t>
            </a:r>
            <a:b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ЗЕММЕЛЬВАЙС</a:t>
            </a:r>
            <a:br>
              <a:rPr lang="ru-RU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bg1"/>
                </a:solidFill>
              </a:rPr>
              <a:t>Для того что бы лучше понять всю актуальность этой темы мы обратимся к истории.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User\Desktop\9y3G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692"/>
            <a:ext cx="4572000" cy="69030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\Downloads\87683817f981c7bdc178f05ef85bcc8b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6632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512" y="558924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работы </a:t>
            </a:r>
            <a:r>
              <a:rPr lang="ru-RU" sz="2400" dirty="0" smtClean="0">
                <a:solidFill>
                  <a:schemeClr val="bg1"/>
                </a:solidFill>
              </a:rPr>
              <a:t>Перинатального центра является оказание квалифицированной медицинской помощи женщинам во время беременности,  в родах и в послеродовом периоде.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сегодняшний.</a:t>
            </a:r>
            <a:b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Перинатальный центр г.Сызрани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СО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Сызранская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ЦГБ</a:t>
            </a:r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5085184"/>
            <a:ext cx="47160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5127575"/>
            <a:ext cx="471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Перинатальный центр состоит  из: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\Downloads\SZR_3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37014"/>
            <a:ext cx="9144000" cy="136627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Приемное отделение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\Downloads\IMG_1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-675456"/>
            <a:ext cx="12097344" cy="80648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Неонатологическое отделение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\Downloads\SZR_3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7" y="360040"/>
            <a:ext cx="9788017" cy="65253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Операционный блок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\Downloads\IMG_1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1107163"/>
            <a:ext cx="12204846" cy="81365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Отделение совместного пребывания матери и ребенка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\Downloads\IMG_1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16632"/>
            <a:ext cx="10693188" cy="71287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0832" y="-16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Родовой блок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72208"/>
            <a:ext cx="9001000" cy="5085184"/>
          </a:xfrm>
        </p:spPr>
        <p:txBody>
          <a:bodyPr/>
          <a:lstStyle/>
          <a:p>
            <a:r>
              <a:rPr lang="ru-RU" b="1" u="sng" dirty="0" smtClean="0"/>
              <a:t>Эндогенный</a:t>
            </a:r>
            <a:r>
              <a:rPr lang="ru-RU" dirty="0" smtClean="0"/>
              <a:t> (микробы, находящиеся непосредственно в организме самой женщины)</a:t>
            </a:r>
          </a:p>
          <a:p>
            <a:endParaRPr lang="ru-RU" dirty="0" smtClean="0"/>
          </a:p>
          <a:p>
            <a:r>
              <a:rPr lang="ru-RU" b="1" u="sng" dirty="0" smtClean="0"/>
              <a:t>Экзогенный</a:t>
            </a:r>
            <a:r>
              <a:rPr lang="ru-RU" dirty="0" smtClean="0"/>
              <a:t> (микробы, попадающие в организм женщины из окружающей среды)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пути проникновения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возбудителей инфекции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297</Words>
  <Application>Microsoft Office PowerPoint</Application>
  <PresentationFormat>Экран (4:3)</PresentationFormat>
  <Paragraphs>44</Paragraphs>
  <Slides>19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Добрый день уважаемые коллеги. Разрешите представить вашему вниманию доклад на  тему  «Чистые руки сохранят здоровье и спасут жизнь».</vt:lpstr>
      <vt:lpstr>Актуальность чистых рук ЗЕММЕЛЬВАЙС Для того что бы лучше понять всю актуальность этой темы мы обратимся к истории.  </vt:lpstr>
      <vt:lpstr>День сегодняшний.  Перинатальный центр г.Сызрани  ГБУЗ СО Сызранская ЦГБ </vt:lpstr>
      <vt:lpstr>Приемное отделение</vt:lpstr>
      <vt:lpstr>Презентация PowerPoint</vt:lpstr>
      <vt:lpstr>Операционный блок</vt:lpstr>
      <vt:lpstr>Отделение совместного пребывания матери и ребенка</vt:lpstr>
      <vt:lpstr>Презентация PowerPoint</vt:lpstr>
      <vt:lpstr>Два пути проникновения  возбудителей инфекции</vt:lpstr>
      <vt:lpstr>Различают  три уровня деконтаминации рук. </vt:lpstr>
      <vt:lpstr>Хирургическая дезинфекция рук</vt:lpstr>
      <vt:lpstr>Правила обработки рук: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Чистые руки сохряня</dc:title>
  <dc:creator>User</dc:creator>
  <cp:lastModifiedBy>Arina</cp:lastModifiedBy>
  <cp:revision>39</cp:revision>
  <dcterms:created xsi:type="dcterms:W3CDTF">2016-08-06T07:21:40Z</dcterms:created>
  <dcterms:modified xsi:type="dcterms:W3CDTF">2017-06-02T07:23:48Z</dcterms:modified>
</cp:coreProperties>
</file>