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8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85861"/>
            <a:ext cx="8640960" cy="4786345"/>
          </a:xfrm>
        </p:spPr>
        <p:txBody>
          <a:bodyPr>
            <a:noAutofit/>
          </a:bodyPr>
          <a:lstStyle/>
          <a:p>
            <a:pPr algn="r"/>
            <a: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Новый подход </a:t>
            </a:r>
            <a:b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организации уборки </a:t>
            </a:r>
            <a:b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дезинфекции </a:t>
            </a:r>
            <a:b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 Перинатальном центре</a:t>
            </a:r>
            <a:b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Докладчик старшая акушерка </a:t>
            </a:r>
            <a:br>
              <a:rPr lang="ru-RU" sz="1600" b="1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Акушерского обсервационного отделения №2</a:t>
            </a:r>
            <a:br>
              <a:rPr lang="ru-RU" sz="1600" b="1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Мосолова А.И.</a:t>
            </a:r>
            <a:endParaRPr lang="ru-RU" sz="5400" b="1" i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14290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Государственное бюджетное учреждение здравоохранения</a:t>
            </a:r>
            <a:br>
              <a:rPr lang="ru-RU" dirty="0" smtClean="0"/>
            </a:br>
            <a:r>
              <a:rPr lang="ru-RU" dirty="0" smtClean="0"/>
              <a:t>«Самарская областная </a:t>
            </a:r>
            <a:r>
              <a:rPr lang="ru-RU" smtClean="0"/>
              <a:t>клиническая больница» </a:t>
            </a:r>
            <a:r>
              <a:rPr lang="ru-RU" dirty="0" smtClean="0"/>
              <a:t>им. В.Д. </a:t>
            </a:r>
            <a:r>
              <a:rPr lang="ru-RU" dirty="0" err="1" smtClean="0"/>
              <a:t>Середавина</a:t>
            </a:r>
            <a:endParaRPr lang="ru-RU" dirty="0" smtClean="0"/>
          </a:p>
          <a:p>
            <a:r>
              <a:rPr lang="ru-RU" dirty="0" smtClean="0"/>
              <a:t>Областной перинатальный центр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Для проведения уборки в одной палате используется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один комплект </a:t>
            </a:r>
            <a:r>
              <a:rPr lang="ru-RU" sz="2400" b="1" i="1" dirty="0" smtClean="0">
                <a:solidFill>
                  <a:srgbClr val="0070C0"/>
                </a:solidFill>
              </a:rPr>
              <a:t>плоских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мопов</a:t>
            </a:r>
            <a:r>
              <a:rPr lang="ru-RU" sz="2400" b="1" i="1" dirty="0" smtClean="0">
                <a:solidFill>
                  <a:srgbClr val="0070C0"/>
                </a:solidFill>
              </a:rPr>
              <a:t> и салфеток.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556792"/>
            <a:ext cx="2376264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95936" y="1556792"/>
            <a:ext cx="3384451" cy="185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068960"/>
            <a:ext cx="2374985" cy="354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17032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032448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504" y="3437579"/>
            <a:ext cx="4464496" cy="342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6328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Ультраспрейер</a:t>
            </a:r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Р-60»</a:t>
            </a:r>
            <a:endParaRPr lang="ru-RU" sz="60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1639-215x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5544616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Преимущества: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-одновременная обработка воздуха и всех поверхностей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-частицы  1-2 мкм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-3 мл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дезсредства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на 1м3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процесс распыления автоматизирован(не требуется присутствия персонала)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Ультраспрейер</a:t>
            </a:r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Р-60»</a:t>
            </a:r>
            <a:endParaRPr lang="ru-RU" sz="60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Установка  импульсная ксеноновая </a:t>
            </a:r>
            <a:r>
              <a:rPr lang="ru-RU" sz="4000" b="1" i="1" dirty="0" err="1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УФ-бактерицидная</a:t>
            </a:r>
            <a:r>
              <a:rPr lang="ru-RU" sz="4000" b="1" i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«Альфа-01»</a:t>
            </a:r>
            <a:r>
              <a:rPr lang="ru-RU" sz="4000" b="1" i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</a:rPr>
              <a:t/>
            </a:r>
            <a:br>
              <a:rPr lang="ru-RU" sz="4000" b="1" i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</a:rPr>
            </a:br>
            <a:endParaRPr lang="ru-RU" sz="4000" b="1" i="1" dirty="0">
              <a:ln>
                <a:solidFill>
                  <a:srgbClr val="7030A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340768"/>
            <a:ext cx="8424936" cy="5112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Время и режимы обеззараживания установкой УИКб-01-«АЛЬФА» воздуха помещения 100 м</a:t>
            </a:r>
            <a:r>
              <a:rPr lang="ru-RU" sz="24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от микрофлоры с эффективностью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99,9-99,99%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3802"/>
          <a:stretch>
            <a:fillRect/>
          </a:stretch>
        </p:blipFill>
        <p:spPr bwMode="auto">
          <a:xfrm>
            <a:off x="571178" y="1340768"/>
            <a:ext cx="781724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797"/>
          <a:stretch>
            <a:fillRect/>
          </a:stretch>
        </p:blipFill>
        <p:spPr bwMode="auto">
          <a:xfrm>
            <a:off x="3211086" y="908720"/>
            <a:ext cx="5932914" cy="5472608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2598738" cy="1793875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2233613" cy="26384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16216" y="1124744"/>
            <a:ext cx="21602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ПРЕИМУЩЕСТВА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ИСПОЛЬЗОВАНИЯ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ИМПУЛЬСНЫХ УЛЬТРАФИОЛЕТО-ВЫХ УСТАНОВОК: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100" dirty="0" smtClean="0"/>
              <a:t> </a:t>
            </a:r>
          </a:p>
          <a:p>
            <a:pPr hangingPunct="0"/>
            <a:r>
              <a:rPr lang="ru-RU" sz="1600" b="1" dirty="0" smtClean="0"/>
              <a:t>1.Возможность одновременной обработки воздуха и открытых поверхностей более 25 помещений в сутки</a:t>
            </a:r>
            <a:endParaRPr lang="ru-RU" sz="1600" dirty="0" smtClean="0"/>
          </a:p>
          <a:p>
            <a:r>
              <a:rPr lang="ru-RU" sz="1600" dirty="0" smtClean="0"/>
              <a:t>  </a:t>
            </a:r>
          </a:p>
          <a:p>
            <a:pPr hangingPunct="0"/>
            <a:r>
              <a:rPr lang="ru-RU" sz="1600" b="1" dirty="0" smtClean="0"/>
              <a:t>2.Снижение расхода химических </a:t>
            </a:r>
            <a:r>
              <a:rPr lang="ru-RU" sz="1600" b="1" dirty="0" err="1" smtClean="0"/>
              <a:t>дезсредств</a:t>
            </a:r>
            <a:endParaRPr lang="ru-RU" sz="1600" dirty="0" smtClean="0"/>
          </a:p>
          <a:p>
            <a:r>
              <a:rPr lang="ru-RU" sz="1600" dirty="0" smtClean="0"/>
              <a:t> </a:t>
            </a:r>
          </a:p>
          <a:p>
            <a:r>
              <a:rPr lang="ru-RU" sz="1600" b="1" dirty="0" smtClean="0"/>
              <a:t>3.Снижение трудозатрат</a:t>
            </a:r>
            <a:endParaRPr lang="ru-RU" sz="1600" dirty="0" smtClean="0"/>
          </a:p>
          <a:p>
            <a:r>
              <a:rPr lang="ru-RU" sz="1600" dirty="0" smtClean="0"/>
              <a:t> </a:t>
            </a:r>
          </a:p>
          <a:p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4365104"/>
            <a:ext cx="720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1 час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2204864"/>
            <a:ext cx="720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1 час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548680"/>
            <a:ext cx="27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Генеральная уборка </a:t>
            </a:r>
          </a:p>
          <a:p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стандартными методами</a:t>
            </a:r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9872" y="4293096"/>
            <a:ext cx="720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4 мин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9872" y="2060848"/>
            <a:ext cx="869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0,5 часа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851920" y="-77401"/>
            <a:ext cx="388843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D7607"/>
                </a:solidFill>
                <a:effectLst/>
                <a:ea typeface="Times New Roman" pitchFamily="18" charset="0"/>
                <a:cs typeface="Tahoma" pitchFamily="34" charset="0"/>
              </a:rPr>
              <a:t>Генеральная уборка </a:t>
            </a:r>
            <a:r>
              <a:rPr lang="ru-RU" sz="2000" b="1" i="1" dirty="0" smtClean="0">
                <a:solidFill>
                  <a:srgbClr val="FD7607"/>
                </a:solidFill>
                <a:ea typeface="Times New Roman" pitchFamily="18" charset="0"/>
                <a:cs typeface="Tahoma" pitchFamily="34" charset="0"/>
              </a:rPr>
              <a:t>с использованием импульсных ультрафиолетовых установок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600" b="1" i="1" dirty="0" smtClean="0">
                <a:solidFill>
                  <a:srgbClr val="0070C0"/>
                </a:solidFill>
              </a:rPr>
              <a:t>Время обеззараживания воздуха в помещениях (100 м</a:t>
            </a:r>
            <a:r>
              <a:rPr lang="ru-RU" sz="3600" b="1" i="1" baseline="30000" dirty="0" smtClean="0">
                <a:solidFill>
                  <a:srgbClr val="0070C0"/>
                </a:solidFill>
              </a:rPr>
              <a:t>3</a:t>
            </a:r>
            <a:r>
              <a:rPr lang="ru-RU" sz="3600" b="1" i="1" dirty="0" smtClean="0">
                <a:solidFill>
                  <a:srgbClr val="0070C0"/>
                </a:solidFill>
              </a:rPr>
              <a:t>)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56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68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Тип помещения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Класс чистоты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Бактерицидная эффективность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Время обработки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804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Операционные залы и Родильные залы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99,9%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3,5 мин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768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Реанимационные палаты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1,5 мин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1167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Места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отдыха, офисные помещения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85%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0,5 мин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768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Очаги особо опасной инфекции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мин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B0F0"/>
                </a:solidFill>
              </a:rPr>
              <a:t/>
            </a:r>
            <a:br>
              <a:rPr lang="ru-RU" sz="3200" b="1" i="1" dirty="0" smtClean="0">
                <a:solidFill>
                  <a:srgbClr val="00B0F0"/>
                </a:solidFill>
              </a:rPr>
            </a:br>
            <a:r>
              <a:rPr lang="ru-RU" sz="3200" b="1" i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Многослойный антибактериальный липкий мат (30 листов)</a:t>
            </a:r>
            <a:r>
              <a:rPr lang="ru-RU" sz="3200" b="1" i="1" dirty="0" smtClean="0">
                <a:solidFill>
                  <a:srgbClr val="00B0F0"/>
                </a:solidFill>
              </a:rPr>
              <a:t/>
            </a:r>
            <a:br>
              <a:rPr lang="ru-RU" sz="3200" b="1" i="1" dirty="0" smtClean="0">
                <a:solidFill>
                  <a:srgbClr val="00B0F0"/>
                </a:solidFill>
              </a:rPr>
            </a:br>
            <a:endParaRPr lang="ru-RU" sz="3200" b="1" i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00b06b180b8e124d3e16c3faef744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615" t="9615" r="9615" b="9615"/>
          <a:stretch>
            <a:fillRect/>
          </a:stretch>
        </p:blipFill>
        <p:spPr>
          <a:xfrm>
            <a:off x="467544" y="1700808"/>
            <a:ext cx="3024336" cy="3024336"/>
          </a:xfrm>
        </p:spPr>
      </p:pic>
      <p:pic>
        <p:nvPicPr>
          <p:cNvPr id="5" name="Рисунок 4" descr="fc32ad5adbd76112a99ffffb64718e1f.jpg"/>
          <p:cNvPicPr>
            <a:picLocks noChangeAspect="1"/>
          </p:cNvPicPr>
          <p:nvPr/>
        </p:nvPicPr>
        <p:blipFill>
          <a:blip r:embed="rId3" cstate="print"/>
          <a:srcRect t="13208" b="13207"/>
          <a:stretch>
            <a:fillRect/>
          </a:stretch>
        </p:blipFill>
        <p:spPr>
          <a:xfrm>
            <a:off x="4788024" y="3429000"/>
            <a:ext cx="3816424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ticle_eId_423276_60586b66de9785c248a2298af2eff8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956" t="1235" r="6957" b="1235"/>
          <a:stretch>
            <a:fillRect/>
          </a:stretch>
        </p:blipFill>
        <p:spPr>
          <a:xfrm>
            <a:off x="1043608" y="692696"/>
            <a:ext cx="7128792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43346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900" dirty="0" smtClean="0"/>
              <a:t>    </a:t>
            </a:r>
            <a:r>
              <a:rPr lang="ru-RU" sz="3900" b="1" i="1" dirty="0" smtClean="0">
                <a:latin typeface="Times New Roman" pitchFamily="18" charset="0"/>
                <a:cs typeface="Times New Roman" pitchFamily="18" charset="0"/>
              </a:rPr>
              <a:t>В последнее время всё больше внимания уделяется изучению роли поверхностей в передаче внутрибольничных инфекций. Различные виды  бактерий, вирусов, грибов длительное время (от нескольких часов до нескольких недель) могут выживать на различных поверхностях. Чтобы исключить роль поверхности, как источника инфекции в процессе контаминации, необходима её эффективная дезинфекция.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</a:t>
            </a:r>
            <a:endParaRPr lang="ru-RU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cartoon-germs-3413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471" t="6996" r="7471" b="13454"/>
          <a:stretch>
            <a:fillRect/>
          </a:stretch>
        </p:blipFill>
        <p:spPr>
          <a:xfrm>
            <a:off x="2483768" y="2780928"/>
            <a:ext cx="3600400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Article_eId_423276_60586b66de9785c248a2298af2eff8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695" t="72561" r="63852" b="6486"/>
          <a:stretch>
            <a:fillRect/>
          </a:stretch>
        </p:blipFill>
        <p:spPr>
          <a:xfrm>
            <a:off x="827584" y="1196752"/>
            <a:ext cx="7731039" cy="4896544"/>
          </a:xfrm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665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84984"/>
            <a:ext cx="4514850" cy="3371850"/>
          </a:xfrm>
          <a:prstGeom prst="rect">
            <a:avLst/>
          </a:prstGeom>
        </p:spPr>
      </p:pic>
      <p:pic>
        <p:nvPicPr>
          <p:cNvPr id="4" name="Содержимое 3" descr="6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60648"/>
            <a:ext cx="4680519" cy="3393220"/>
          </a:xfrm>
        </p:spPr>
      </p:pic>
      <p:sp>
        <p:nvSpPr>
          <p:cNvPr id="8" name="TextBox 7"/>
          <p:cNvSpPr txBox="1"/>
          <p:nvPr/>
        </p:nvSpPr>
        <p:spPr>
          <a:xfrm>
            <a:off x="395536" y="155679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Чистота</a:t>
            </a:r>
            <a:endParaRPr lang="ru-RU" sz="5400" b="1" i="1" dirty="0">
              <a:ln>
                <a:solidFill>
                  <a:schemeClr val="bg1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465313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помещений</a:t>
            </a:r>
            <a:endParaRPr lang="ru-RU" sz="5400" b="1" i="1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192688" cy="1143000"/>
          </a:xfrm>
        </p:spPr>
        <p:txBody>
          <a:bodyPr/>
          <a:lstStyle/>
          <a:p>
            <a:r>
              <a:rPr lang="ru-RU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«Ведерный способ»</a:t>
            </a:r>
            <a:endParaRPr lang="ru-RU" b="1" i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72200" y="3501008"/>
            <a:ext cx="2592288" cy="3206251"/>
          </a:xfrm>
          <a:prstGeom prst="roundRect">
            <a:avLst/>
          </a:prstGeom>
          <a:noFill/>
          <a:ln/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555776" y="1628800"/>
            <a:ext cx="3816424" cy="55172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Имеющаяся даже в настоящее время система уборки ЛПУ изжила себя, является не жизнеспособной и требует серьезных управленческих преобразований.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ПРОБЛЕМЫ, ВЫТЕКАЮЩИЕ ИЗ СЛОЖИВШЕЙСЯ МОДЕЛИ, ОЧЕВИДНЫ И ПРЕДСКАЗУЕМЫ: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устаревшая технология уборки (ведерный способ);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изношенный и технически устаревший инвентарь;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высокая вероятность технических ошибок (человеческий фактор);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сложность контроля (отсутствие методологии: алгоритмов уборки и точек контроля).</a:t>
            </a:r>
            <a:endParaRPr kumimoji="0" lang="ru-RU" sz="180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2304256" cy="321059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599205" y="188641"/>
          <a:ext cx="4264312" cy="33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тография Photo Editor" r:id="rId3" imgW="9600000" imgH="7621064" progId="">
                  <p:embed/>
                </p:oleObj>
              </mc:Choice>
              <mc:Fallback>
                <p:oleObj name="Фотография Photo Editor" r:id="rId3" imgW="9600000" imgH="7621064" progId="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9205" y="188641"/>
                        <a:ext cx="4264312" cy="338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DSC_53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27584" y="2636912"/>
            <a:ext cx="3006725" cy="4114800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0" y="764704"/>
            <a:ext cx="4680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</a:p>
          <a:p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медицинского </a:t>
            </a:r>
            <a:r>
              <a:rPr lang="ru-RU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клининга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3933056"/>
            <a:ext cx="43204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i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инновационная альтернатива рутинной</a:t>
            </a:r>
          </a:p>
          <a:p>
            <a:pPr algn="r"/>
            <a:r>
              <a:rPr lang="ru-RU" sz="4000" b="1" i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«ведерной» уборке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6623" r="9925"/>
          <a:stretch>
            <a:fillRect/>
          </a:stretch>
        </p:blipFill>
        <p:spPr bwMode="auto">
          <a:xfrm>
            <a:off x="4067944" y="2420888"/>
            <a:ext cx="4896544" cy="388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7005505"/>
          <p:cNvPicPr>
            <a:picLocks noChangeAspect="1" noChangeArrowheads="1"/>
          </p:cNvPicPr>
          <p:nvPr/>
        </p:nvPicPr>
        <p:blipFill>
          <a:blip r:embed="rId3" cstate="print"/>
          <a:srcRect t="3500"/>
          <a:stretch>
            <a:fillRect/>
          </a:stretch>
        </p:blipFill>
        <p:spPr>
          <a:xfrm>
            <a:off x="107504" y="2420888"/>
            <a:ext cx="3624263" cy="3970784"/>
          </a:xfrm>
          <a:prstGeom prst="rect">
            <a:avLst/>
          </a:prstGeo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395536" y="116632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Модульные   системы </a:t>
            </a:r>
          </a:p>
          <a:p>
            <a:pPr algn="r"/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позволяют реализовать все функции   современного </a:t>
            </a:r>
            <a:r>
              <a:rPr lang="ru-RU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клининга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96952"/>
            <a:ext cx="897631" cy="91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67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Экономия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увлажнение 20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мопов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(насадок)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требуется всего 6 л рабочего раствора</a:t>
            </a:r>
          </a:p>
          <a:p>
            <a:pPr>
              <a:buNone/>
            </a:pPr>
            <a:r>
              <a:rPr lang="ru-RU" dirty="0" smtClean="0"/>
              <a:t>                              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                          </a:t>
            </a:r>
          </a:p>
          <a:p>
            <a:pPr>
              <a:buNone/>
            </a:pPr>
            <a:r>
              <a:rPr lang="ru-RU" b="1" dirty="0" smtClean="0"/>
              <a:t>20 палат      </a:t>
            </a:r>
            <a:r>
              <a:rPr lang="en-US" b="1" dirty="0" smtClean="0"/>
              <a:t>x</a:t>
            </a:r>
            <a:r>
              <a:rPr lang="ru-RU" b="1" dirty="0" smtClean="0"/>
              <a:t>     </a:t>
            </a:r>
            <a:r>
              <a:rPr lang="ru-RU" sz="1800" b="1" dirty="0" smtClean="0"/>
              <a:t>10 л</a:t>
            </a:r>
            <a:r>
              <a:rPr lang="ru-RU" b="1" dirty="0" smtClean="0"/>
              <a:t>        =   200 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b="1" dirty="0" smtClean="0"/>
              <a:t>20 палат      </a:t>
            </a:r>
            <a:r>
              <a:rPr lang="en-US" b="1" dirty="0" smtClean="0"/>
              <a:t>x</a:t>
            </a:r>
            <a:r>
              <a:rPr lang="ru-RU" b="1" dirty="0" smtClean="0"/>
              <a:t>      </a:t>
            </a:r>
            <a:r>
              <a:rPr lang="ru-RU" sz="1800" b="1" dirty="0" smtClean="0"/>
              <a:t>20 </a:t>
            </a:r>
            <a:r>
              <a:rPr lang="ru-RU" sz="1800" b="1" dirty="0" err="1" smtClean="0"/>
              <a:t>мопов</a:t>
            </a:r>
            <a:r>
              <a:rPr lang="ru-RU" sz="1800" b="1" dirty="0" smtClean="0"/>
              <a:t>      </a:t>
            </a:r>
            <a:r>
              <a:rPr lang="ru-RU" b="1" dirty="0" smtClean="0"/>
              <a:t>=   </a:t>
            </a:r>
            <a:r>
              <a:rPr lang="ru-RU" sz="4800" b="1" dirty="0" smtClean="0">
                <a:solidFill>
                  <a:srgbClr val="FF0000"/>
                </a:solidFill>
              </a:rPr>
              <a:t>6,0 </a:t>
            </a:r>
            <a:r>
              <a:rPr lang="ru-RU" b="1" dirty="0" smtClean="0"/>
              <a:t>л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221088"/>
            <a:ext cx="936104" cy="14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1"/>
                </a:solidFill>
              </a:rPr>
              <a:t>Уборочная техника должна быть -</a:t>
            </a:r>
            <a:r>
              <a:rPr lang="ru-RU" b="1" i="1" dirty="0" smtClean="0">
                <a:solidFill>
                  <a:srgbClr val="92D050"/>
                </a:solidFill>
              </a:rPr>
              <a:t>Гигиенична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6085" y="1600200"/>
            <a:ext cx="30318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Соединительная линия уступом 4"/>
          <p:cNvCxnSpPr/>
          <p:nvPr/>
        </p:nvCxnSpPr>
        <p:spPr>
          <a:xfrm rot="5400000" flipH="1" flipV="1">
            <a:off x="2123728" y="3284984"/>
            <a:ext cx="4824536" cy="50405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56176" y="3933056"/>
            <a:ext cx="2736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Грязная зона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для сбора и хранения:</a:t>
            </a:r>
          </a:p>
          <a:p>
            <a:r>
              <a:rPr lang="ru-RU" b="1" dirty="0" smtClean="0"/>
              <a:t>- Мусор</a:t>
            </a:r>
          </a:p>
          <a:p>
            <a:r>
              <a:rPr lang="ru-RU" b="1" dirty="0" smtClean="0"/>
              <a:t>- Сетки с грязными </a:t>
            </a:r>
            <a:r>
              <a:rPr lang="ru-RU" b="1" dirty="0" err="1" smtClean="0"/>
              <a:t>мопами</a:t>
            </a:r>
            <a:r>
              <a:rPr lang="ru-RU" b="1" dirty="0" smtClean="0"/>
              <a:t> и салфетками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060848"/>
            <a:ext cx="2790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Чистая зона для хранения:</a:t>
            </a:r>
          </a:p>
          <a:p>
            <a:r>
              <a:rPr lang="ru-RU" b="1" dirty="0" smtClean="0"/>
              <a:t>- Чистые </a:t>
            </a:r>
            <a:r>
              <a:rPr lang="ru-RU" b="1" dirty="0" err="1" smtClean="0"/>
              <a:t>мопы</a:t>
            </a:r>
            <a:r>
              <a:rPr lang="ru-RU" b="1" dirty="0" smtClean="0"/>
              <a:t> и салфетки</a:t>
            </a:r>
          </a:p>
          <a:p>
            <a:r>
              <a:rPr lang="ru-RU" b="1" dirty="0" smtClean="0"/>
              <a:t>- Чистые расходные материалы</a:t>
            </a:r>
          </a:p>
          <a:p>
            <a:r>
              <a:rPr lang="ru-RU" b="1" dirty="0" smtClean="0"/>
              <a:t>- Принадлежности</a:t>
            </a:r>
          </a:p>
          <a:p>
            <a:r>
              <a:rPr lang="ru-RU" b="1" dirty="0" smtClean="0"/>
              <a:t>- План уборки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1484784"/>
            <a:ext cx="193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Деление на зоны: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7" y="602128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Снижает риск перекрёстной контаминации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350</Words>
  <Application>Microsoft Office PowerPoint</Application>
  <PresentationFormat>Экран (4:3)</PresentationFormat>
  <Paragraphs>91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Фотография Photo Editor</vt:lpstr>
      <vt:lpstr>Новый подход  к организации уборки  и дезинфекции  в  Перинатальном центре Докладчик старшая акушерка  Акушерского обсервационного отделения №2 Мосолова А.И.</vt:lpstr>
      <vt:lpstr>Презентация PowerPoint</vt:lpstr>
      <vt:lpstr>Презентация PowerPoint</vt:lpstr>
      <vt:lpstr>Презентация PowerPoint</vt:lpstr>
      <vt:lpstr>«Ведерный способ»</vt:lpstr>
      <vt:lpstr>Презентация PowerPoint</vt:lpstr>
      <vt:lpstr>Презентация PowerPoint</vt:lpstr>
      <vt:lpstr> Экономия </vt:lpstr>
      <vt:lpstr>Уборочная техника должна быть -Гигиенична</vt:lpstr>
      <vt:lpstr>Для проведения уборки в одной палате используется  один комплект плоских мопов и салфеток.</vt:lpstr>
      <vt:lpstr>Презентация PowerPoint</vt:lpstr>
      <vt:lpstr>Презентация PowerPoint</vt:lpstr>
      <vt:lpstr>«Ультраспрейер Р-60»</vt:lpstr>
      <vt:lpstr>«Ультраспрейер Р-60»</vt:lpstr>
      <vt:lpstr>Установка  импульсная ксеноновая УФ-бактерицидная «Альфа-01» </vt:lpstr>
      <vt:lpstr>Время и режимы обеззараживания установкой УИКб-01-«АЛЬФА» воздуха помещения 100 м3 от микрофлоры с эффективностью 99,9-99,99% </vt:lpstr>
      <vt:lpstr>Презентация PowerPoint</vt:lpstr>
      <vt:lpstr>    Время обеззараживания воздуха в помещениях (100 м3)  </vt:lpstr>
      <vt:lpstr> Многослойный антибактериальный липкий мат (30 листов) 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IrinaE</dc:creator>
  <cp:lastModifiedBy>Arina</cp:lastModifiedBy>
  <cp:revision>36</cp:revision>
  <dcterms:modified xsi:type="dcterms:W3CDTF">2017-06-02T07:25:03Z</dcterms:modified>
</cp:coreProperties>
</file>